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00FF00"/>
    <a:srgbClr val="000099"/>
    <a:srgbClr val="000000"/>
    <a:srgbClr val="CC0066"/>
    <a:srgbClr val="2834A8"/>
    <a:srgbClr val="FF7C80"/>
    <a:srgbClr val="FF00FF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70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5789588801399831E-2"/>
          <c:y val="5.9397828575392914E-2"/>
          <c:w val="0.69959609215514906"/>
          <c:h val="0.7566764947333137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поступления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3.0864197530864257E-3"/>
                  <c:y val="0.15276381787251875"/>
                </c:manualLayout>
              </c:layout>
              <c:tx>
                <c:rich>
                  <a:bodyPr/>
                  <a:lstStyle/>
                  <a:p>
                    <a:r>
                      <a:rPr smtClean="0"/>
                      <a:t>5581,5</a:t>
                    </a:r>
                    <a:endParaRPr/>
                  </a:p>
                </c:rich>
              </c:tx>
              <c:showVal val="1"/>
            </c:dLbl>
            <c:dLbl>
              <c:idx val="1"/>
              <c:layout>
                <c:manualLayout>
                  <c:x val="6.1728395061728452E-3"/>
                  <c:y val="0.15151736395886442"/>
                </c:manualLayout>
              </c:layout>
              <c:tx>
                <c:rich>
                  <a:bodyPr/>
                  <a:lstStyle/>
                  <a:p>
                    <a:r>
                      <a:rPr smtClean="0"/>
                      <a:t>5553,7</a:t>
                    </a:r>
                    <a:endParaRPr/>
                  </a:p>
                </c:rich>
              </c:tx>
              <c:showVal val="1"/>
            </c:dLbl>
            <c:dLbl>
              <c:idx val="2"/>
              <c:layout>
                <c:manualLayout>
                  <c:x val="6.1728395061728452E-3"/>
                  <c:y val="0.16499898190715201"/>
                </c:manualLayout>
              </c:layout>
              <c:tx>
                <c:rich>
                  <a:bodyPr/>
                  <a:lstStyle/>
                  <a:p>
                    <a:r>
                      <a:rPr smtClean="0"/>
                      <a:t>5755,0</a:t>
                    </a:r>
                    <a:endParaRPr/>
                  </a:p>
                </c:rich>
              </c:tx>
              <c:showVal val="1"/>
            </c:dLbl>
            <c:dLbl>
              <c:idx val="3"/>
              <c:layout>
                <c:manualLayout>
                  <c:x val="1.2345679012345704E-2"/>
                  <c:y val="0.16757483793665434"/>
                </c:manualLayout>
              </c:layout>
              <c:tx>
                <c:rich>
                  <a:bodyPr/>
                  <a:lstStyle/>
                  <a:p>
                    <a:r>
                      <a:rPr smtClean="0"/>
                      <a:t>5983,8</a:t>
                    </a:r>
                    <a:endParaRPr/>
                  </a:p>
                </c:rich>
              </c:tx>
              <c:showVal val="1"/>
            </c:dLbl>
            <c:txPr>
              <a:bodyPr/>
              <a:lstStyle/>
              <a:p>
                <a:pPr algn="ctr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4548.9000000000005</c:v>
                </c:pt>
                <c:pt idx="1">
                  <c:v>5279.2</c:v>
                </c:pt>
                <c:pt idx="2">
                  <c:v>5480.3</c:v>
                </c:pt>
                <c:pt idx="3">
                  <c:v>5708.7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поступления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8.4876543209876851E-2"/>
                  <c:y val="5.5536144628364802E-3"/>
                </c:manualLayout>
              </c:layout>
              <c:tx>
                <c:rich>
                  <a:bodyPr/>
                  <a:lstStyle/>
                  <a:p>
                    <a:r>
                      <a:rPr smtClean="0"/>
                      <a:t>143</a:t>
                    </a:r>
                    <a:endParaRPr/>
                  </a:p>
                </c:rich>
              </c:tx>
              <c:showVal val="1"/>
            </c:dLbl>
            <c:dLbl>
              <c:idx val="1"/>
              <c:layout>
                <c:manualLayout>
                  <c:x val="8.7962962962963256E-2"/>
                  <c:y val="7.4973795248292632E-2"/>
                </c:manualLayout>
              </c:layout>
              <c:showVal val="1"/>
            </c:dLbl>
            <c:dLbl>
              <c:idx val="2"/>
              <c:layout>
                <c:manualLayout>
                  <c:x val="8.0246913580247048E-2"/>
                  <c:y val="9.1634638636802157E-2"/>
                </c:manualLayout>
              </c:layout>
              <c:showVal val="1"/>
            </c:dLbl>
            <c:dLbl>
              <c:idx val="3"/>
              <c:layout>
                <c:manualLayout>
                  <c:x val="-5.8641975308641972E-2"/>
                  <c:y val="-5.8312951859783385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264</c:v>
                </c:pt>
                <c:pt idx="1">
                  <c:v>274.5</c:v>
                </c:pt>
                <c:pt idx="2">
                  <c:v>274.8</c:v>
                </c:pt>
                <c:pt idx="3">
                  <c:v>275.10000000000002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Безвозмесдные поступления</c:v>
                </c:pt>
              </c:strCache>
            </c:strRef>
          </c:tx>
          <c:spPr>
            <a:solidFill>
              <a:srgbClr val="002060"/>
            </a:solidFill>
          </c:spPr>
          <c:dLbls>
            <c:dLbl>
              <c:idx val="0"/>
              <c:layout>
                <c:manualLayout>
                  <c:x val="1.6975308641975329E-2"/>
                  <c:y val="-0.22842434109923224"/>
                </c:manualLayout>
              </c:layout>
              <c:showVal val="1"/>
            </c:dLbl>
            <c:dLbl>
              <c:idx val="1"/>
              <c:layout>
                <c:manualLayout>
                  <c:x val="2.1604938271605006E-2"/>
                  <c:y val="-0.233374462661951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6035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2345679012345704E-2"/>
                  <c:y val="-0.1862079651366072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3219,4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0802469135802496E-2"/>
                  <c:y val="-0.2006559600615558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2588,1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6487.2</c:v>
                </c:pt>
                <c:pt idx="1">
                  <c:v>5198.9000000000005</c:v>
                </c:pt>
                <c:pt idx="2">
                  <c:v>2834.4</c:v>
                </c:pt>
                <c:pt idx="3">
                  <c:v>2372.5</c:v>
                </c:pt>
              </c:numCache>
            </c:numRef>
          </c:val>
        </c:ser>
        <c:shape val="cylinder"/>
        <c:axId val="130652800"/>
        <c:axId val="132383104"/>
        <c:axId val="0"/>
      </c:bar3DChart>
      <c:catAx>
        <c:axId val="130652800"/>
        <c:scaling>
          <c:orientation val="minMax"/>
        </c:scaling>
        <c:axPos val="b"/>
        <c:numFmt formatCode="General" sourceLinked="1"/>
        <c:tickLblPos val="nextTo"/>
        <c:crossAx val="132383104"/>
        <c:crosses val="autoZero"/>
        <c:auto val="1"/>
        <c:lblAlgn val="ctr"/>
        <c:lblOffset val="100"/>
      </c:catAx>
      <c:valAx>
        <c:axId val="132383104"/>
        <c:scaling>
          <c:orientation val="minMax"/>
        </c:scaling>
        <c:axPos val="l"/>
        <c:majorGridlines/>
        <c:numFmt formatCode="0.0" sourceLinked="1"/>
        <c:tickLblPos val="nextTo"/>
        <c:crossAx val="130652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-7.4039813521474808E-5"/>
                  <c:y val="-2.0914989624847665E-2"/>
                </c:manualLayout>
              </c:layout>
              <c:tx>
                <c:rich>
                  <a:bodyPr/>
                  <a:lstStyle/>
                  <a:p>
                    <a:r>
                      <a:rPr smtClean="0"/>
                      <a:t>1255</a:t>
                    </a:r>
                    <a:endParaRPr/>
                  </a:p>
                </c:rich>
              </c:tx>
              <c:showVal val="1"/>
            </c:dLbl>
            <c:dLbl>
              <c:idx val="1"/>
              <c:layout>
                <c:manualLayout>
                  <c:x val="-1.4819531425157691E-4"/>
                  <c:y val="-1.5686242218635751E-2"/>
                </c:manualLayout>
              </c:layout>
              <c:showVal val="1"/>
            </c:dLbl>
            <c:dLbl>
              <c:idx val="2"/>
              <c:layout>
                <c:manualLayout>
                  <c:x val="1.321263609732441E-3"/>
                  <c:y val="-7.8433269655149834E-3"/>
                </c:manualLayout>
              </c:layout>
              <c:showVal val="1"/>
            </c:dLbl>
            <c:dLbl>
              <c:idx val="3"/>
              <c:layout>
                <c:manualLayout>
                  <c:x val="-1.4807962704294935E-4"/>
                  <c:y val="-1.5686242218635751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1255</c:v>
                </c:pt>
                <c:pt idx="1">
                  <c:v>1257.3</c:v>
                </c:pt>
                <c:pt idx="2">
                  <c:v>1336.5</c:v>
                </c:pt>
                <c:pt idx="3">
                  <c:v>1422.1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rgbClr val="00FFFF"/>
            </a:solidFill>
          </c:spPr>
          <c:dLbls>
            <c:dLbl>
              <c:idx val="0"/>
              <c:layout>
                <c:manualLayout>
                  <c:x val="0"/>
                  <c:y val="8.3659958499391035E-2"/>
                </c:manualLayout>
              </c:layout>
              <c:tx>
                <c:rich>
                  <a:bodyPr/>
                  <a:lstStyle/>
                  <a:p>
                    <a:r>
                      <a:rPr smtClean="0"/>
                      <a:t>566,2</a:t>
                    </a:r>
                    <a:endParaRPr/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numFmt formatCode="#,##0.0" sourceLinked="0"/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566.20000000000005</c:v>
                </c:pt>
                <c:pt idx="1">
                  <c:v>650</c:v>
                </c:pt>
                <c:pt idx="2">
                  <c:v>684</c:v>
                </c:pt>
                <c:pt idx="3">
                  <c:v>723.3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физ.лиц</c:v>
                </c:pt>
              </c:strCache>
            </c:strRef>
          </c:tx>
          <c:spPr>
            <a:solidFill>
              <a:srgbClr val="FF3300"/>
            </a:solidFill>
          </c:spPr>
          <c:dLbls>
            <c:dLbl>
              <c:idx val="0"/>
              <c:layout>
                <c:manualLayout>
                  <c:x val="6.1728395061728392E-3"/>
                  <c:y val="-9.1503079608708487E-2"/>
                </c:manualLayout>
              </c:layout>
              <c:showVal val="1"/>
            </c:dLbl>
            <c:dLbl>
              <c:idx val="1"/>
              <c:layout>
                <c:manualLayout>
                  <c:x val="2.2260416996857237E-2"/>
                  <c:y val="-8.4734273578845651E-2"/>
                </c:manualLayout>
              </c:layout>
              <c:showVal val="1"/>
            </c:dLbl>
            <c:dLbl>
              <c:idx val="2"/>
              <c:layout>
                <c:manualLayout>
                  <c:x val="9.2592592592593038E-3"/>
                  <c:y val="-9.673182701492046E-2"/>
                </c:manualLayout>
              </c:layout>
              <c:showVal val="1"/>
            </c:dLbl>
            <c:dLbl>
              <c:idx val="3"/>
              <c:layout>
                <c:manualLayout>
                  <c:x val="6.1728395061728392E-3"/>
                  <c:y val="-7.581683739007283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725.4</c:v>
                </c:pt>
                <c:pt idx="1">
                  <c:v>572.9</c:v>
                </c:pt>
                <c:pt idx="2">
                  <c:v>665.4</c:v>
                </c:pt>
                <c:pt idx="3">
                  <c:v>772.9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6600FF"/>
            </a:solidFill>
          </c:spPr>
          <c:dLbls>
            <c:dLbl>
              <c:idx val="0"/>
              <c:layout>
                <c:manualLayout>
                  <c:x val="-6.1728395061728392E-3"/>
                  <c:y val="8.3659958499391035E-2"/>
                </c:manualLayout>
              </c:layout>
              <c:showVal val="1"/>
            </c:dLbl>
            <c:dLbl>
              <c:idx val="1"/>
              <c:layout>
                <c:manualLayout>
                  <c:x val="-3.0864197530864274E-3"/>
                  <c:y val="7.3202463686966826E-2"/>
                </c:manualLayout>
              </c:layout>
              <c:showVal val="1"/>
            </c:dLbl>
            <c:dLbl>
              <c:idx val="2"/>
              <c:layout>
                <c:manualLayout>
                  <c:x val="7.7160493827160767E-3"/>
                  <c:y val="6.2744968874543033E-2"/>
                </c:manualLayout>
              </c:layout>
              <c:showVal val="1"/>
            </c:dLbl>
            <c:dLbl>
              <c:idx val="3"/>
              <c:layout>
                <c:manualLayout>
                  <c:x val="6.1728395061728392E-3"/>
                  <c:y val="6.7973716280754909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2859.5</c:v>
                </c:pt>
                <c:pt idx="1">
                  <c:v>2786.5</c:v>
                </c:pt>
                <c:pt idx="2">
                  <c:v>2781.3</c:v>
                </c:pt>
                <c:pt idx="3">
                  <c:v>2777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3.2545009843824628E-2"/>
                  <c:y val="5.7193453436753992E-2"/>
                </c:manualLayout>
              </c:layout>
              <c:showVal val="1"/>
            </c:dLbl>
            <c:dLbl>
              <c:idx val="1"/>
              <c:layout>
                <c:manualLayout>
                  <c:x val="3.0779738727380594E-2"/>
                  <c:y val="5.2502325046261206E-2"/>
                </c:manualLayout>
              </c:layout>
              <c:showVal val="1"/>
            </c:dLbl>
            <c:dLbl>
              <c:idx val="2"/>
              <c:layout>
                <c:manualLayout>
                  <c:x val="3.0853778540902061E-2"/>
                  <c:y val="6.0166444548845274E-2"/>
                </c:manualLayout>
              </c:layout>
              <c:showVal val="1"/>
            </c:dLbl>
            <c:dLbl>
              <c:idx val="3"/>
              <c:layout>
                <c:manualLayout>
                  <c:x val="3.1149706420570734E-2"/>
                  <c:y val="5.7193836949539452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13</c:v>
                </c:pt>
                <c:pt idx="1">
                  <c:v>12.5</c:v>
                </c:pt>
                <c:pt idx="2">
                  <c:v>13</c:v>
                </c:pt>
                <c:pt idx="3">
                  <c:v>13.5</c:v>
                </c:pt>
              </c:numCache>
            </c:numRef>
          </c:val>
        </c:ser>
        <c:shape val="cylinder"/>
        <c:axId val="130480000"/>
        <c:axId val="130481536"/>
        <c:axId val="0"/>
      </c:bar3DChart>
      <c:catAx>
        <c:axId val="130480000"/>
        <c:scaling>
          <c:orientation val="minMax"/>
        </c:scaling>
        <c:axPos val="l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0481536"/>
        <c:crossesAt val="0"/>
        <c:auto val="1"/>
        <c:lblAlgn val="ctr"/>
        <c:lblOffset val="100"/>
      </c:catAx>
      <c:valAx>
        <c:axId val="130481536"/>
        <c:scaling>
          <c:orientation val="minMax"/>
          <c:max val="1"/>
        </c:scaling>
        <c:delete val="1"/>
        <c:axPos val="b"/>
        <c:majorGridlines/>
        <c:numFmt formatCode="#,##0.00" sourceLinked="0"/>
        <c:tickLblPos val="nextTo"/>
        <c:crossAx val="1304800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192889083309195"/>
          <c:y val="8.8306544580218235E-2"/>
          <c:w val="0.30807110320941838"/>
          <c:h val="0.6028648405066207"/>
        </c:manualLayout>
      </c:layout>
      <c:txPr>
        <a:bodyPr/>
        <a:lstStyle/>
        <a:p>
          <a:pPr>
            <a:defRPr lang="ru-RU" sz="1800" b="1" i="1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гос.имущества</c:v>
                </c:pt>
              </c:strCache>
            </c:strRef>
          </c:tx>
          <c:spPr>
            <a:solidFill>
              <a:srgbClr val="FF6699"/>
            </a:solidFill>
          </c:spPr>
          <c:dLbls>
            <c:dLbl>
              <c:idx val="0"/>
              <c:layout>
                <c:manualLayout>
                  <c:x val="-1.4619883040935702E-3"/>
                  <c:y val="-8.760045751864720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9.2753425607979265E-2"/>
                </c:manualLayout>
              </c:layout>
              <c:showVal val="1"/>
            </c:dLbl>
            <c:dLbl>
              <c:idx val="2"/>
              <c:layout>
                <c:manualLayout>
                  <c:x val="-5.8479532163742704E-3"/>
                  <c:y val="-8.5023973473980968E-2"/>
                </c:manualLayout>
              </c:layout>
              <c:showVal val="1"/>
            </c:dLbl>
            <c:dLbl>
              <c:idx val="3"/>
              <c:layout>
                <c:manualLayout>
                  <c:x val="-1.0233918128654939E-2"/>
                  <c:y val="-9.2753425607979265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113</c:v>
                </c:pt>
                <c:pt idx="1">
                  <c:v>266.2</c:v>
                </c:pt>
                <c:pt idx="2">
                  <c:v>266.2</c:v>
                </c:pt>
                <c:pt idx="3">
                  <c:v>266.2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оказания платных услуг (работ) и компенсации затрат государства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0"/>
                  <c:y val="6.9565069205984417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-1.46198830409357E-3"/>
                  <c:y val="-8.7600457518647201E-2"/>
                </c:manualLayout>
              </c:layout>
              <c:showVal val="1"/>
            </c:dLbl>
            <c:dLbl>
              <c:idx val="1"/>
              <c:layout>
                <c:manualLayout>
                  <c:x val="1.46198830409357E-3"/>
                  <c:y val="7.7294521339982825E-2"/>
                </c:manualLayout>
              </c:layout>
              <c:showVal val="1"/>
            </c:dLbl>
            <c:dLbl>
              <c:idx val="2"/>
              <c:layout>
                <c:manualLayout>
                  <c:x val="-2.9239766081871443E-3"/>
                  <c:y val="7.2141553250650498E-2"/>
                </c:manualLayout>
              </c:layout>
              <c:showVal val="1"/>
            </c:dLbl>
            <c:dLbl>
              <c:idx val="3"/>
              <c:layout>
                <c:manualLayout>
                  <c:x val="1.46198830409357E-3"/>
                  <c:y val="6.4412101116652395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7543859649122868E-2"/>
                  <c:y val="-0.10048308061473685"/>
                </c:manualLayout>
              </c:layout>
              <c:showVal val="1"/>
            </c:dLbl>
            <c:dLbl>
              <c:idx val="1"/>
              <c:layout>
                <c:manualLayout>
                  <c:x val="1.1695906432748536E-2"/>
                  <c:y val="-9.2753425607979265E-2"/>
                </c:manualLayout>
              </c:layout>
              <c:showVal val="1"/>
            </c:dLbl>
            <c:dLbl>
              <c:idx val="2"/>
              <c:layout>
                <c:manualLayout>
                  <c:x val="1.3157894736842111E-2"/>
                  <c:y val="-8.5023973473980968E-2"/>
                </c:manualLayout>
              </c:layout>
              <c:showVal val="1"/>
            </c:dLbl>
            <c:dLbl>
              <c:idx val="3"/>
              <c:layout>
                <c:manualLayout>
                  <c:x val="1.3157894736842111E-2"/>
                  <c:y val="-9.2753425607979265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8</c:v>
                </c:pt>
                <c:pt idx="1">
                  <c:v>8.3000000000000007</c:v>
                </c:pt>
                <c:pt idx="2">
                  <c:v>8.6</c:v>
                </c:pt>
                <c:pt idx="3">
                  <c:v>8.9</c:v>
                </c:pt>
              </c:numCache>
            </c:numRef>
          </c:val>
        </c:ser>
        <c:shape val="cylinder"/>
        <c:axId val="130552192"/>
        <c:axId val="130553728"/>
        <c:axId val="0"/>
      </c:bar3DChart>
      <c:catAx>
        <c:axId val="130552192"/>
        <c:scaling>
          <c:orientation val="minMax"/>
        </c:scaling>
        <c:axPos val="l"/>
        <c:tickLblPos val="nextTo"/>
        <c:crossAx val="130553728"/>
        <c:crosses val="autoZero"/>
        <c:auto val="1"/>
        <c:lblAlgn val="ctr"/>
        <c:lblOffset val="100"/>
      </c:catAx>
      <c:valAx>
        <c:axId val="130553728"/>
        <c:scaling>
          <c:orientation val="minMax"/>
        </c:scaling>
        <c:delete val="1"/>
        <c:axPos val="b"/>
        <c:majorGridlines/>
        <c:numFmt formatCode="0%" sourceLinked="1"/>
        <c:tickLblPos val="nextTo"/>
        <c:crossAx val="1305521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Дотацияна выравнивание бюджетной обеспеченности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30080390364082E-2"/>
                  <c:y val="-9.0176941563313226E-2"/>
                </c:manualLayout>
              </c:layout>
              <c:showVal val="1"/>
            </c:dLbl>
            <c:dLbl>
              <c:idx val="1"/>
              <c:layout>
                <c:manualLayout>
                  <c:x val="1.7344052048544226E-2"/>
                  <c:y val="-9.275342560797926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9.5329909652645317E-2"/>
                </c:manualLayout>
              </c:layout>
              <c:showVal val="1"/>
            </c:dLbl>
            <c:dLbl>
              <c:idx val="3"/>
              <c:layout>
                <c:manualLayout>
                  <c:x val="5.7813506828480942E-3"/>
                  <c:y val="-8.5023973473980968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4800.7</c:v>
                </c:pt>
                <c:pt idx="1">
                  <c:v>5811.1</c:v>
                </c:pt>
                <c:pt idx="2">
                  <c:v>2635.9</c:v>
                </c:pt>
                <c:pt idx="3">
                  <c:v>2372.3000000000002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 бюджетам сельских поселений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4453376707120135E-2"/>
                  <c:y val="-8.2447489429314527E-2"/>
                </c:manualLayout>
              </c:layout>
              <c:showVal val="1"/>
            </c:dLbl>
            <c:dLbl>
              <c:idx val="1"/>
              <c:layout>
                <c:manualLayout>
                  <c:x val="2.8906753414240402E-3"/>
                  <c:y val="-8.5023973473980968E-2"/>
                </c:manualLayout>
              </c:layout>
              <c:showVal val="1"/>
            </c:dLbl>
            <c:dLbl>
              <c:idx val="2"/>
              <c:layout>
                <c:manualLayout>
                  <c:x val="5.7813506828480448E-3"/>
                  <c:y val="-7.9871005384648794E-2"/>
                </c:manualLayout>
              </c:layout>
              <c:showVal val="1"/>
            </c:dLbl>
            <c:dLbl>
              <c:idx val="3"/>
              <c:layout>
                <c:manualLayout>
                  <c:x val="1.30080390364082E-2"/>
                  <c:y val="-9.2753425607979265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192.9</c:v>
                </c:pt>
                <c:pt idx="1">
                  <c:v>208.4</c:v>
                </c:pt>
                <c:pt idx="2">
                  <c:v>209.4</c:v>
                </c:pt>
                <c:pt idx="3">
                  <c:v>215.8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транферты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3.9024117109224606E-2"/>
                  <c:y val="1.0306139051423687E-2"/>
                </c:manualLayout>
              </c:layout>
              <c:showVal val="1"/>
            </c:dLbl>
            <c:dLbl>
              <c:idx val="1"/>
              <c:layout>
                <c:manualLayout>
                  <c:x val="3.6133441767800492E-2"/>
                  <c:y val="1.2882623096089885E-2"/>
                </c:manualLayout>
              </c:layout>
              <c:showVal val="1"/>
            </c:dLbl>
            <c:dLbl>
              <c:idx val="2"/>
              <c:layout>
                <c:manualLayout>
                  <c:x val="3.9024117109224647E-2"/>
                  <c:y val="7.7298578795170674E-3"/>
                </c:manualLayout>
              </c:layout>
              <c:showVal val="1"/>
            </c:dLbl>
            <c:dLbl>
              <c:idx val="3"/>
              <c:layout>
                <c:manualLayout>
                  <c:x val="3.6133441767800492E-2"/>
                  <c:y val="5.1529680893321909E-3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1291</c:v>
                </c:pt>
                <c:pt idx="1">
                  <c:v>15.5</c:v>
                </c:pt>
                <c:pt idx="2">
                  <c:v>374.1</c:v>
                </c:pt>
                <c:pt idx="3">
                  <c:v>0</c:v>
                </c:pt>
              </c:numCache>
            </c:numRef>
          </c:val>
        </c:ser>
        <c:shape val="cylinder"/>
        <c:axId val="54141312"/>
        <c:axId val="54142848"/>
        <c:axId val="0"/>
      </c:bar3DChart>
      <c:catAx>
        <c:axId val="54141312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4142848"/>
        <c:crosses val="autoZero"/>
        <c:auto val="1"/>
        <c:lblAlgn val="ctr"/>
        <c:lblOffset val="100"/>
      </c:catAx>
      <c:valAx>
        <c:axId val="5414284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4141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520430042541265"/>
          <c:y val="0"/>
          <c:w val="0.3238787329094186"/>
          <c:h val="0.8931456527330311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dLbl>
              <c:idx val="0"/>
              <c:layout>
                <c:manualLayout>
                  <c:x val="1.5432098765432127E-2"/>
                  <c:y val="-4.2752054076299013E-2"/>
                </c:manualLayout>
              </c:layout>
              <c:showVal val="1"/>
            </c:dLbl>
            <c:dLbl>
              <c:idx val="1"/>
              <c:layout>
                <c:manualLayout>
                  <c:x val="1.3888888888888926E-2"/>
                  <c:y val="2.6720033797686827E-3"/>
                </c:manualLayout>
              </c:layout>
              <c:showVal val="1"/>
            </c:dLbl>
            <c:dLbl>
              <c:idx val="3"/>
              <c:layout>
                <c:manualLayout>
                  <c:x val="7.7160493827160741E-3"/>
                  <c:y val="-3.2064040557224296E-2"/>
                </c:manualLayout>
              </c:layout>
              <c:showVal val="1"/>
            </c:dLbl>
            <c:dLbl>
              <c:idx val="4"/>
              <c:layout>
                <c:manualLayout>
                  <c:x val="1.6975308641975235E-2"/>
                  <c:y val="-3.7408047316761686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2017г.</c:v>
                </c:pt>
                <c:pt idx="1">
                  <c:v>План 2018г.</c:v>
                </c:pt>
                <c:pt idx="2">
                  <c:v>План 2019г.</c:v>
                </c:pt>
                <c:pt idx="3">
                  <c:v>План 2020 г.</c:v>
                </c:pt>
                <c:pt idx="4">
                  <c:v>План 2021г.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13518.9</c:v>
                </c:pt>
                <c:pt idx="1">
                  <c:v>12838.7</c:v>
                </c:pt>
                <c:pt idx="2">
                  <c:v>10752.6</c:v>
                </c:pt>
                <c:pt idx="3">
                  <c:v>8589.4</c:v>
                </c:pt>
                <c:pt idx="4" formatCode="#,##0.0_ ;\-#,##0.0\ ">
                  <c:v>8356.2999999999956</c:v>
                </c:pt>
              </c:numCache>
            </c:numRef>
          </c:val>
        </c:ser>
        <c:shape val="cone"/>
        <c:axId val="133766144"/>
        <c:axId val="135840512"/>
        <c:axId val="0"/>
      </c:bar3DChart>
      <c:catAx>
        <c:axId val="133766144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5840512"/>
        <c:crosses val="autoZero"/>
        <c:auto val="1"/>
        <c:lblAlgn val="ctr"/>
        <c:lblOffset val="100"/>
      </c:catAx>
      <c:valAx>
        <c:axId val="135840512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7661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2.3161854768153984E-2"/>
          <c:y val="4.5917415623066414E-2"/>
          <c:w val="0.43816207349081454"/>
          <c:h val="0.87483025210295562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культуры и туризма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3984.1</c:v>
                </c:pt>
                <c:pt idx="1">
                  <c:v>3776.8</c:v>
                </c:pt>
                <c:pt idx="2">
                  <c:v>2298.4</c:v>
                </c:pt>
                <c:pt idx="3">
                  <c:v>2329.1999999999998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качественными жилищно-коммунальными услугами населения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4.8611111111111112E-2"/>
                  <c:y val="1.9974966805379967E-3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2783.1</c:v>
                </c:pt>
                <c:pt idx="1">
                  <c:v>1744</c:v>
                </c:pt>
                <c:pt idx="2">
                  <c:v>1253.7</c:v>
                </c:pt>
                <c:pt idx="3">
                  <c:v>1163.9000000000001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Обеспечение общественного порядка и противодействие преступности</c:v>
                </c:pt>
              </c:strCache>
            </c:strRef>
          </c:tx>
          <c:spPr>
            <a:solidFill>
              <a:srgbClr val="FF0066"/>
            </a:solidFill>
          </c:spPr>
          <c:dLbls>
            <c:dLbl>
              <c:idx val="0"/>
              <c:layout>
                <c:manualLayout>
                  <c:x val="8.3333333333333367E-3"/>
                  <c:y val="-1.3982476763766022E-2"/>
                </c:manualLayout>
              </c:layout>
              <c:showVal val="1"/>
            </c:dLbl>
            <c:dLbl>
              <c:idx val="1"/>
              <c:layout>
                <c:manualLayout>
                  <c:x val="8.3333333333333367E-3"/>
                  <c:y val="-7.9899867221520024E-3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1.3982476763766022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0.3000000000000001</c:v>
                </c:pt>
                <c:pt idx="3">
                  <c:v>0.3000000000000001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Защита населения и территории от ЧС, обеспечение пожарной безопасности и безопасночти людей на водных объектах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4.1666666666666683E-3"/>
                  <c:y val="-2.9962450208069948E-2"/>
                </c:manualLayout>
              </c:layout>
              <c:showVal val="1"/>
            </c:dLbl>
            <c:dLbl>
              <c:idx val="1"/>
              <c:layout>
                <c:manualLayout>
                  <c:x val="-1.3888888888888933E-3"/>
                  <c:y val="-2.3969960166456031E-2"/>
                </c:manualLayout>
              </c:layout>
              <c:showVal val="1"/>
            </c:dLbl>
            <c:dLbl>
              <c:idx val="2"/>
              <c:layout>
                <c:manualLayout>
                  <c:x val="6.9444444444444545E-3"/>
                  <c:y val="-2.1972463485918012E-2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5.9924900416139914E-3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42.1</c:v>
                </c:pt>
                <c:pt idx="1">
                  <c:v>38</c:v>
                </c:pt>
                <c:pt idx="2">
                  <c:v>38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Охрана окружающей среды и рациональное природопользование</c:v>
                </c:pt>
              </c:strCache>
            </c:strRef>
          </c:tx>
          <c:spPr>
            <a:solidFill>
              <a:srgbClr val="00FF00"/>
            </a:solidFill>
          </c:spPr>
          <c:dLbls>
            <c:dLbl>
              <c:idx val="0"/>
              <c:layout>
                <c:manualLayout>
                  <c:x val="8.3333333333333367E-3"/>
                  <c:y val="-4.5942423652373922E-2"/>
                </c:manualLayout>
              </c:layout>
              <c:showVal val="1"/>
            </c:dLbl>
            <c:dLbl>
              <c:idx val="1"/>
              <c:layout>
                <c:manualLayout>
                  <c:x val="2.7777777777778143E-3"/>
                  <c:y val="-3.1959946888608017E-2"/>
                </c:manualLayout>
              </c:layout>
              <c:showVal val="1"/>
            </c:dLbl>
            <c:dLbl>
              <c:idx val="2"/>
              <c:layout>
                <c:manualLayout>
                  <c:x val="9.7222222222222224E-3"/>
                  <c:y val="-2.7964953527531956E-2"/>
                </c:manualLayout>
              </c:layout>
              <c:showVal val="1"/>
            </c:dLbl>
            <c:dLbl>
              <c:idx val="3"/>
              <c:layout>
                <c:manualLayout>
                  <c:x val="9.7222222222222675E-3"/>
                  <c:y val="-1.1984980083228002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Развитие физической культуры и спорта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delete val="1"/>
            </c:dLbl>
            <c:dLbl>
              <c:idx val="1"/>
              <c:layout>
                <c:manualLayout>
                  <c:x val="1.3888888888888933E-3"/>
                  <c:y val="-3.7952436930221933E-2"/>
                </c:manualLayout>
              </c:layout>
              <c:showVal val="1"/>
            </c:dLbl>
            <c:dLbl>
              <c:idx val="2"/>
              <c:layout>
                <c:manualLayout>
                  <c:x val="9.7222222222222224E-3"/>
                  <c:y val="-3.3957443569145949E-2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1.7977470124841979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Лист1!$G$2:$G$5</c:f>
              <c:numCache>
                <c:formatCode>0.0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hape val="box"/>
        <c:axId val="136427008"/>
        <c:axId val="136425472"/>
        <c:axId val="0"/>
      </c:bar3DChart>
      <c:valAx>
        <c:axId val="136425472"/>
        <c:scaling>
          <c:orientation val="minMax"/>
        </c:scaling>
        <c:delete val="1"/>
        <c:axPos val="b"/>
        <c:numFmt formatCode="0.0" sourceLinked="1"/>
        <c:tickLblPos val="nextTo"/>
        <c:crossAx val="136427008"/>
        <c:crosses val="autoZero"/>
        <c:crossBetween val="between"/>
      </c:valAx>
      <c:catAx>
        <c:axId val="13642700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6425472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59344028871390953"/>
          <c:y val="0.19181929166565742"/>
          <c:w val="0.40517082239720115"/>
          <c:h val="0.80812109800033283"/>
        </c:manualLayout>
      </c:layout>
      <c:txPr>
        <a:bodyPr/>
        <a:lstStyle/>
        <a:p>
          <a:pPr>
            <a:defRPr sz="1600" b="1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D3D37-0AFB-41AB-9BE5-52C7E7078ADE}" type="doc">
      <dgm:prSet loTypeId="urn:microsoft.com/office/officeart/2005/8/layout/radial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A1E6EF-0725-48C8-BF01-938C608C432A}">
      <dgm:prSet phldrT="[Текст]" custT="1"/>
      <dgm:spPr/>
      <dgm:t>
        <a:bodyPr/>
        <a:lstStyle/>
        <a:p>
          <a:r>
            <a:rPr kumimoji="0" lang="ru-RU" sz="2500" b="1" i="1" kern="120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rPr>
            <a:t>ОСНОВА ФОРМИРОВАНИЯ ПРОЕКТА БЮДЖЕТА СЕЛЬСКОГО ПОСЕЛЕНИЯ НА 2019 ГОД И НА ПЛАНОВЫЙ ПЕРИОД 2020 И 2021 ГОДОВ</a:t>
          </a:r>
          <a:endParaRPr kumimoji="0" lang="ru-RU" sz="2500" b="1" i="1" kern="1200" dirty="0">
            <a:ln>
              <a:noFill/>
            </a:ln>
            <a:solidFill>
              <a:schemeClr val="bg1"/>
            </a:solidFill>
            <a:effectLst/>
            <a:latin typeface="+mj-lt"/>
            <a:ea typeface="+mj-ea"/>
            <a:cs typeface="+mj-cs"/>
          </a:endParaRPr>
        </a:p>
      </dgm:t>
    </dgm:pt>
    <dgm:pt modelId="{36F787E7-E3D4-4B5B-A8ED-447A4FD68AC0}" type="parTrans" cxnId="{0001BA48-FEEE-486B-87B5-CEE5AD67DDE0}">
      <dgm:prSet/>
      <dgm:spPr/>
      <dgm:t>
        <a:bodyPr/>
        <a:lstStyle/>
        <a:p>
          <a:endParaRPr lang="ru-RU"/>
        </a:p>
      </dgm:t>
    </dgm:pt>
    <dgm:pt modelId="{D0082E45-790F-4EA6-B92A-4F53992342CB}" type="sibTrans" cxnId="{0001BA48-FEEE-486B-87B5-CEE5AD67DDE0}">
      <dgm:prSet/>
      <dgm:spPr/>
      <dgm:t>
        <a:bodyPr/>
        <a:lstStyle/>
        <a:p>
          <a:endParaRPr lang="ru-RU"/>
        </a:p>
      </dgm:t>
    </dgm:pt>
    <dgm:pt modelId="{41A40DBD-2EF7-4A1E-B5E6-2E59C3E0D0E9}">
      <dgm:prSet phldrT="[Текст]" custT="1"/>
      <dgm:spPr/>
      <dgm:t>
        <a:bodyPr/>
        <a:lstStyle/>
        <a:p>
          <a:r>
            <a:rPr lang="ru-RU" sz="1800" dirty="0" smtClean="0"/>
            <a:t>Основные направления бюджетной и налоговой политики Лозновского сельского поселения на </a:t>
          </a:r>
        </a:p>
        <a:p>
          <a:r>
            <a:rPr lang="ru-RU" sz="1800" dirty="0" smtClean="0"/>
            <a:t>2019-2021 гг.</a:t>
          </a:r>
          <a:endParaRPr lang="ru-RU" sz="1800" dirty="0"/>
        </a:p>
      </dgm:t>
    </dgm:pt>
    <dgm:pt modelId="{A58C21E1-D360-4A74-887E-6BD4EF3C8511}" type="parTrans" cxnId="{D7697AAF-F8E9-4DD1-BD2D-AABCE5B50796}">
      <dgm:prSet/>
      <dgm:spPr/>
      <dgm:t>
        <a:bodyPr/>
        <a:lstStyle/>
        <a:p>
          <a:endParaRPr lang="ru-RU"/>
        </a:p>
      </dgm:t>
    </dgm:pt>
    <dgm:pt modelId="{DC328D8E-D114-46C0-A0CC-FB84CCB063F0}" type="sibTrans" cxnId="{D7697AAF-F8E9-4DD1-BD2D-AABCE5B50796}">
      <dgm:prSet/>
      <dgm:spPr/>
      <dgm:t>
        <a:bodyPr/>
        <a:lstStyle/>
        <a:p>
          <a:endParaRPr lang="ru-RU"/>
        </a:p>
      </dgm:t>
    </dgm:pt>
    <dgm:pt modelId="{DB1D4179-6786-4166-B36A-759AA15E0218}">
      <dgm:prSet phldrT="[Текст]" custT="1"/>
      <dgm:spPr/>
      <dgm:t>
        <a:bodyPr/>
        <a:lstStyle/>
        <a:p>
          <a:pPr algn="ctr"/>
          <a:r>
            <a:rPr lang="ru-RU" sz="1800" dirty="0" smtClean="0"/>
            <a:t>Прогноз социально-экономического развития муниципального образования «Лозновское сельское поселение» на 2019г. и на  плановый период 2020 и 2021 гг. </a:t>
          </a:r>
          <a:endParaRPr lang="ru-RU" sz="1800" dirty="0"/>
        </a:p>
      </dgm:t>
    </dgm:pt>
    <dgm:pt modelId="{D5B33D6D-9D2D-4907-88F2-3C449896F61E}" type="parTrans" cxnId="{1F51A05B-077D-4057-8AF8-9BA86227E004}">
      <dgm:prSet/>
      <dgm:spPr/>
      <dgm:t>
        <a:bodyPr/>
        <a:lstStyle/>
        <a:p>
          <a:endParaRPr lang="ru-RU"/>
        </a:p>
      </dgm:t>
    </dgm:pt>
    <dgm:pt modelId="{ADA8A23C-5E7A-42B3-BBBC-602F3BF687BF}" type="sibTrans" cxnId="{1F51A05B-077D-4057-8AF8-9BA86227E004}">
      <dgm:prSet/>
      <dgm:spPr/>
      <dgm:t>
        <a:bodyPr/>
        <a:lstStyle/>
        <a:p>
          <a:endParaRPr lang="ru-RU"/>
        </a:p>
      </dgm:t>
    </dgm:pt>
    <dgm:pt modelId="{47CB9397-51B8-4632-95E4-79EA49B94C69}">
      <dgm:prSet phldrT="[Текст]" custT="1"/>
      <dgm:spPr/>
      <dgm:t>
        <a:bodyPr/>
        <a:lstStyle/>
        <a:p>
          <a:r>
            <a:rPr lang="ru-RU" sz="1800" dirty="0" smtClean="0"/>
            <a:t>Муниципальные программы Лозновского сельского поселения</a:t>
          </a:r>
          <a:endParaRPr lang="ru-RU" sz="1800" dirty="0"/>
        </a:p>
      </dgm:t>
    </dgm:pt>
    <dgm:pt modelId="{875D2069-2965-4361-B74B-63E15066D65F}" type="parTrans" cxnId="{535BC204-9D35-447D-8161-9162BA4878F3}">
      <dgm:prSet/>
      <dgm:spPr/>
      <dgm:t>
        <a:bodyPr/>
        <a:lstStyle/>
        <a:p>
          <a:endParaRPr lang="ru-RU"/>
        </a:p>
      </dgm:t>
    </dgm:pt>
    <dgm:pt modelId="{EE75D241-6D67-44C8-8F44-885E8AC76B8E}" type="sibTrans" cxnId="{535BC204-9D35-447D-8161-9162BA4878F3}">
      <dgm:prSet/>
      <dgm:spPr/>
      <dgm:t>
        <a:bodyPr/>
        <a:lstStyle/>
        <a:p>
          <a:endParaRPr lang="ru-RU"/>
        </a:p>
      </dgm:t>
    </dgm:pt>
    <dgm:pt modelId="{DA3B423D-9C85-4472-A10A-B521DE0B96BD}">
      <dgm:prSet phldrT="[Текст]" custT="1"/>
      <dgm:spPr/>
      <dgm:t>
        <a:bodyPr/>
        <a:lstStyle/>
        <a:p>
          <a:r>
            <a:rPr lang="ru-RU" sz="1800" dirty="0" smtClean="0"/>
            <a:t>Проект бюджетного прогноза Лозновского сельского поселения на долгосрочный</a:t>
          </a:r>
        </a:p>
        <a:p>
          <a:r>
            <a:rPr lang="ru-RU" sz="1800" dirty="0" smtClean="0"/>
            <a:t>период </a:t>
          </a:r>
        </a:p>
        <a:p>
          <a:r>
            <a:rPr lang="ru-RU" sz="1800" dirty="0" smtClean="0"/>
            <a:t>2019-2022 гг.</a:t>
          </a:r>
          <a:endParaRPr lang="ru-RU" sz="1800" dirty="0"/>
        </a:p>
      </dgm:t>
    </dgm:pt>
    <dgm:pt modelId="{B50D24AC-1D30-4003-AD3E-E472AAC1E5B7}" type="parTrans" cxnId="{7E4962CF-A779-431B-A848-8F3BEEEADD56}">
      <dgm:prSet/>
      <dgm:spPr/>
      <dgm:t>
        <a:bodyPr/>
        <a:lstStyle/>
        <a:p>
          <a:endParaRPr lang="ru-RU"/>
        </a:p>
      </dgm:t>
    </dgm:pt>
    <dgm:pt modelId="{7C733C37-0C44-4E29-A39C-17CF923A361D}" type="sibTrans" cxnId="{7E4962CF-A779-431B-A848-8F3BEEEADD56}">
      <dgm:prSet/>
      <dgm:spPr/>
      <dgm:t>
        <a:bodyPr/>
        <a:lstStyle/>
        <a:p>
          <a:endParaRPr lang="ru-RU"/>
        </a:p>
      </dgm:t>
    </dgm:pt>
    <dgm:pt modelId="{369A5DBD-B3C6-4713-9ED5-7A16C781ABE0}" type="pres">
      <dgm:prSet presAssocID="{0FED3D37-0AFB-41AB-9BE5-52C7E7078AD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186C7C-A677-4043-A34B-63038EBCEBD2}" type="pres">
      <dgm:prSet presAssocID="{52A1E6EF-0725-48C8-BF01-938C608C432A}" presName="centerShape" presStyleLbl="node0" presStyleIdx="0" presStyleCnt="1" custScaleX="169194" custScaleY="168944"/>
      <dgm:spPr/>
      <dgm:t>
        <a:bodyPr/>
        <a:lstStyle/>
        <a:p>
          <a:endParaRPr lang="ru-RU"/>
        </a:p>
      </dgm:t>
    </dgm:pt>
    <dgm:pt modelId="{1316055E-1E85-422A-B6F5-42D95C512D86}" type="pres">
      <dgm:prSet presAssocID="{41A40DBD-2EF7-4A1E-B5E6-2E59C3E0D0E9}" presName="node" presStyleLbl="node1" presStyleIdx="0" presStyleCnt="4" custScaleX="233637" custScaleY="89110" custRadScaleRad="118321" custRadScaleInc="-1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EDC9F-B7E0-4196-9DA7-9EC1A821D8AA}" type="pres">
      <dgm:prSet presAssocID="{41A40DBD-2EF7-4A1E-B5E6-2E59C3E0D0E9}" presName="dummy" presStyleCnt="0"/>
      <dgm:spPr/>
    </dgm:pt>
    <dgm:pt modelId="{9AF34386-AAD1-4F0A-AF13-1785DCB828FE}" type="pres">
      <dgm:prSet presAssocID="{DC328D8E-D114-46C0-A0CC-FB84CCB063F0}" presName="sibTrans" presStyleLbl="sibTrans2D1" presStyleIdx="0" presStyleCnt="4"/>
      <dgm:spPr/>
      <dgm:t>
        <a:bodyPr/>
        <a:lstStyle/>
        <a:p>
          <a:endParaRPr lang="ru-RU"/>
        </a:p>
      </dgm:t>
    </dgm:pt>
    <dgm:pt modelId="{1CCE8BF0-39E5-4DB4-8065-763DD79BF47D}" type="pres">
      <dgm:prSet presAssocID="{DB1D4179-6786-4166-B36A-759AA15E0218}" presName="node" presStyleLbl="node1" presStyleIdx="1" presStyleCnt="4" custScaleX="133047" custScaleY="241655" custRadScaleRad="160412" custRadScaleInc="2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1828B-6E02-4B2C-9693-B5C05B1FD36E}" type="pres">
      <dgm:prSet presAssocID="{DB1D4179-6786-4166-B36A-759AA15E0218}" presName="dummy" presStyleCnt="0"/>
      <dgm:spPr/>
    </dgm:pt>
    <dgm:pt modelId="{9C3C6146-DD28-4480-8B63-7F8D4FA5DF09}" type="pres">
      <dgm:prSet presAssocID="{ADA8A23C-5E7A-42B3-BBBC-602F3BF687B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305FA51-0AFD-4C36-BDDC-A05A18275FB2}" type="pres">
      <dgm:prSet presAssocID="{47CB9397-51B8-4632-95E4-79EA49B94C69}" presName="node" presStyleLbl="node1" presStyleIdx="2" presStyleCnt="4" custScaleX="248404" custScaleY="79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AD4DE-34FC-4C41-A711-46E373171483}" type="pres">
      <dgm:prSet presAssocID="{47CB9397-51B8-4632-95E4-79EA49B94C69}" presName="dummy" presStyleCnt="0"/>
      <dgm:spPr/>
    </dgm:pt>
    <dgm:pt modelId="{A4D5AE6D-BB38-4D7B-8984-8E456BA55F36}" type="pres">
      <dgm:prSet presAssocID="{EE75D241-6D67-44C8-8F44-885E8AC76B8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B9C6B372-95AF-434F-903B-48239B2EDBA1}" type="pres">
      <dgm:prSet presAssocID="{DA3B423D-9C85-4472-A10A-B521DE0B96BD}" presName="node" presStyleLbl="node1" presStyleIdx="3" presStyleCnt="4" custScaleX="152758" custScaleY="254493" custRadScaleRad="158137" custRadScaleInc="-2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601C5-4C91-4246-8744-9F3934D8C1F7}" type="pres">
      <dgm:prSet presAssocID="{DA3B423D-9C85-4472-A10A-B521DE0B96BD}" presName="dummy" presStyleCnt="0"/>
      <dgm:spPr/>
    </dgm:pt>
    <dgm:pt modelId="{3536E157-D464-4600-B9C5-8ECB36B3A441}" type="pres">
      <dgm:prSet presAssocID="{7C733C37-0C44-4E29-A39C-17CF923A361D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59D49F3A-F43F-4003-8646-27B03417A3CA}" type="presOf" srcId="{7C733C37-0C44-4E29-A39C-17CF923A361D}" destId="{3536E157-D464-4600-B9C5-8ECB36B3A441}" srcOrd="0" destOrd="0" presId="urn:microsoft.com/office/officeart/2005/8/layout/radial6"/>
    <dgm:cxn modelId="{D7697AAF-F8E9-4DD1-BD2D-AABCE5B50796}" srcId="{52A1E6EF-0725-48C8-BF01-938C608C432A}" destId="{41A40DBD-2EF7-4A1E-B5E6-2E59C3E0D0E9}" srcOrd="0" destOrd="0" parTransId="{A58C21E1-D360-4A74-887E-6BD4EF3C8511}" sibTransId="{DC328D8E-D114-46C0-A0CC-FB84CCB063F0}"/>
    <dgm:cxn modelId="{3EDE7D24-8F16-4301-ACE2-E08C3CC87AB6}" type="presOf" srcId="{DA3B423D-9C85-4472-A10A-B521DE0B96BD}" destId="{B9C6B372-95AF-434F-903B-48239B2EDBA1}" srcOrd="0" destOrd="0" presId="urn:microsoft.com/office/officeart/2005/8/layout/radial6"/>
    <dgm:cxn modelId="{7E4962CF-A779-431B-A848-8F3BEEEADD56}" srcId="{52A1E6EF-0725-48C8-BF01-938C608C432A}" destId="{DA3B423D-9C85-4472-A10A-B521DE0B96BD}" srcOrd="3" destOrd="0" parTransId="{B50D24AC-1D30-4003-AD3E-E472AAC1E5B7}" sibTransId="{7C733C37-0C44-4E29-A39C-17CF923A361D}"/>
    <dgm:cxn modelId="{34D88383-5A14-457F-8ED4-E9E73B070134}" type="presOf" srcId="{DC328D8E-D114-46C0-A0CC-FB84CCB063F0}" destId="{9AF34386-AAD1-4F0A-AF13-1785DCB828FE}" srcOrd="0" destOrd="0" presId="urn:microsoft.com/office/officeart/2005/8/layout/radial6"/>
    <dgm:cxn modelId="{57732402-93BD-49D0-A257-31485779293D}" type="presOf" srcId="{0FED3D37-0AFB-41AB-9BE5-52C7E7078ADE}" destId="{369A5DBD-B3C6-4713-9ED5-7A16C781ABE0}" srcOrd="0" destOrd="0" presId="urn:microsoft.com/office/officeart/2005/8/layout/radial6"/>
    <dgm:cxn modelId="{1C270A4F-AFA7-4E90-BBFF-2EA6030D09E3}" type="presOf" srcId="{DB1D4179-6786-4166-B36A-759AA15E0218}" destId="{1CCE8BF0-39E5-4DB4-8065-763DD79BF47D}" srcOrd="0" destOrd="0" presId="urn:microsoft.com/office/officeart/2005/8/layout/radial6"/>
    <dgm:cxn modelId="{8BC69526-83D3-4328-825F-A602BEA64ACA}" type="presOf" srcId="{47CB9397-51B8-4632-95E4-79EA49B94C69}" destId="{F305FA51-0AFD-4C36-BDDC-A05A18275FB2}" srcOrd="0" destOrd="0" presId="urn:microsoft.com/office/officeart/2005/8/layout/radial6"/>
    <dgm:cxn modelId="{0001BA48-FEEE-486B-87B5-CEE5AD67DDE0}" srcId="{0FED3D37-0AFB-41AB-9BE5-52C7E7078ADE}" destId="{52A1E6EF-0725-48C8-BF01-938C608C432A}" srcOrd="0" destOrd="0" parTransId="{36F787E7-E3D4-4B5B-A8ED-447A4FD68AC0}" sibTransId="{D0082E45-790F-4EA6-B92A-4F53992342CB}"/>
    <dgm:cxn modelId="{F7E7A826-3DA1-4709-A4A9-C30CE69924C3}" type="presOf" srcId="{EE75D241-6D67-44C8-8F44-885E8AC76B8E}" destId="{A4D5AE6D-BB38-4D7B-8984-8E456BA55F36}" srcOrd="0" destOrd="0" presId="urn:microsoft.com/office/officeart/2005/8/layout/radial6"/>
    <dgm:cxn modelId="{9E3E3244-7B77-4975-ADC5-C396054C766B}" type="presOf" srcId="{41A40DBD-2EF7-4A1E-B5E6-2E59C3E0D0E9}" destId="{1316055E-1E85-422A-B6F5-42D95C512D86}" srcOrd="0" destOrd="0" presId="urn:microsoft.com/office/officeart/2005/8/layout/radial6"/>
    <dgm:cxn modelId="{535BC204-9D35-447D-8161-9162BA4878F3}" srcId="{52A1E6EF-0725-48C8-BF01-938C608C432A}" destId="{47CB9397-51B8-4632-95E4-79EA49B94C69}" srcOrd="2" destOrd="0" parTransId="{875D2069-2965-4361-B74B-63E15066D65F}" sibTransId="{EE75D241-6D67-44C8-8F44-885E8AC76B8E}"/>
    <dgm:cxn modelId="{8E55B005-DA2D-478B-B0E7-A39717C92D5F}" type="presOf" srcId="{ADA8A23C-5E7A-42B3-BBBC-602F3BF687BF}" destId="{9C3C6146-DD28-4480-8B63-7F8D4FA5DF09}" srcOrd="0" destOrd="0" presId="urn:microsoft.com/office/officeart/2005/8/layout/radial6"/>
    <dgm:cxn modelId="{75D1D65A-665D-40B7-ADF4-3FD96E2DD35B}" type="presOf" srcId="{52A1E6EF-0725-48C8-BF01-938C608C432A}" destId="{D0186C7C-A677-4043-A34B-63038EBCEBD2}" srcOrd="0" destOrd="0" presId="urn:microsoft.com/office/officeart/2005/8/layout/radial6"/>
    <dgm:cxn modelId="{1F51A05B-077D-4057-8AF8-9BA86227E004}" srcId="{52A1E6EF-0725-48C8-BF01-938C608C432A}" destId="{DB1D4179-6786-4166-B36A-759AA15E0218}" srcOrd="1" destOrd="0" parTransId="{D5B33D6D-9D2D-4907-88F2-3C449896F61E}" sibTransId="{ADA8A23C-5E7A-42B3-BBBC-602F3BF687BF}"/>
    <dgm:cxn modelId="{68B1836F-8FB4-4075-B00B-8E799335BAA7}" type="presParOf" srcId="{369A5DBD-B3C6-4713-9ED5-7A16C781ABE0}" destId="{D0186C7C-A677-4043-A34B-63038EBCEBD2}" srcOrd="0" destOrd="0" presId="urn:microsoft.com/office/officeart/2005/8/layout/radial6"/>
    <dgm:cxn modelId="{B04818F0-8268-48F8-BDAB-D862D4C1339F}" type="presParOf" srcId="{369A5DBD-B3C6-4713-9ED5-7A16C781ABE0}" destId="{1316055E-1E85-422A-B6F5-42D95C512D86}" srcOrd="1" destOrd="0" presId="urn:microsoft.com/office/officeart/2005/8/layout/radial6"/>
    <dgm:cxn modelId="{519E5318-EBB7-412B-90E2-C9ECCB5836B3}" type="presParOf" srcId="{369A5DBD-B3C6-4713-9ED5-7A16C781ABE0}" destId="{86BEDC9F-B7E0-4196-9DA7-9EC1A821D8AA}" srcOrd="2" destOrd="0" presId="urn:microsoft.com/office/officeart/2005/8/layout/radial6"/>
    <dgm:cxn modelId="{8496FA87-2837-476A-8539-9B2CF6EBC5E8}" type="presParOf" srcId="{369A5DBD-B3C6-4713-9ED5-7A16C781ABE0}" destId="{9AF34386-AAD1-4F0A-AF13-1785DCB828FE}" srcOrd="3" destOrd="0" presId="urn:microsoft.com/office/officeart/2005/8/layout/radial6"/>
    <dgm:cxn modelId="{8D1C5BC1-001B-4F5E-BEC6-0708C95B5CE8}" type="presParOf" srcId="{369A5DBD-B3C6-4713-9ED5-7A16C781ABE0}" destId="{1CCE8BF0-39E5-4DB4-8065-763DD79BF47D}" srcOrd="4" destOrd="0" presId="urn:microsoft.com/office/officeart/2005/8/layout/radial6"/>
    <dgm:cxn modelId="{B7A7E324-1FA0-49F8-B62A-009016CC88EB}" type="presParOf" srcId="{369A5DBD-B3C6-4713-9ED5-7A16C781ABE0}" destId="{EF31828B-6E02-4B2C-9693-B5C05B1FD36E}" srcOrd="5" destOrd="0" presId="urn:microsoft.com/office/officeart/2005/8/layout/radial6"/>
    <dgm:cxn modelId="{EA0153F5-2B82-4DA6-9563-AB87C2A04C98}" type="presParOf" srcId="{369A5DBD-B3C6-4713-9ED5-7A16C781ABE0}" destId="{9C3C6146-DD28-4480-8B63-7F8D4FA5DF09}" srcOrd="6" destOrd="0" presId="urn:microsoft.com/office/officeart/2005/8/layout/radial6"/>
    <dgm:cxn modelId="{6D2E56DA-89BB-473F-9D52-9F2C4CC410DE}" type="presParOf" srcId="{369A5DBD-B3C6-4713-9ED5-7A16C781ABE0}" destId="{F305FA51-0AFD-4C36-BDDC-A05A18275FB2}" srcOrd="7" destOrd="0" presId="urn:microsoft.com/office/officeart/2005/8/layout/radial6"/>
    <dgm:cxn modelId="{62C9ED7A-35C2-4BC5-88A0-A17DB65F62C1}" type="presParOf" srcId="{369A5DBD-B3C6-4713-9ED5-7A16C781ABE0}" destId="{B99AD4DE-34FC-4C41-A711-46E373171483}" srcOrd="8" destOrd="0" presId="urn:microsoft.com/office/officeart/2005/8/layout/radial6"/>
    <dgm:cxn modelId="{43463EEE-AF6A-4065-8DB1-073065515D36}" type="presParOf" srcId="{369A5DBD-B3C6-4713-9ED5-7A16C781ABE0}" destId="{A4D5AE6D-BB38-4D7B-8984-8E456BA55F36}" srcOrd="9" destOrd="0" presId="urn:microsoft.com/office/officeart/2005/8/layout/radial6"/>
    <dgm:cxn modelId="{8DCBDCDE-6620-4434-8EC3-E8A78BE9B208}" type="presParOf" srcId="{369A5DBD-B3C6-4713-9ED5-7A16C781ABE0}" destId="{B9C6B372-95AF-434F-903B-48239B2EDBA1}" srcOrd="10" destOrd="0" presId="urn:microsoft.com/office/officeart/2005/8/layout/radial6"/>
    <dgm:cxn modelId="{6B1A3CB3-3522-4354-A3F4-8127C9F3112A}" type="presParOf" srcId="{369A5DBD-B3C6-4713-9ED5-7A16C781ABE0}" destId="{784601C5-4C91-4246-8744-9F3934D8C1F7}" srcOrd="11" destOrd="0" presId="urn:microsoft.com/office/officeart/2005/8/layout/radial6"/>
    <dgm:cxn modelId="{E4CA6AF0-AC22-42AF-80BC-DA5B3DF2F703}" type="presParOf" srcId="{369A5DBD-B3C6-4713-9ED5-7A16C781ABE0}" destId="{3536E157-D464-4600-B9C5-8ECB36B3A441}" srcOrd="12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4D6533-4F9F-4800-95C9-9F54E09AFDB1}" type="doc">
      <dgm:prSet loTypeId="urn:microsoft.com/office/officeart/2005/8/layout/vList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47770A-AC8E-4DF8-B4EE-0EA7CD4F8276}">
      <dgm:prSet phldrT="[Текст]"/>
      <dgm:spPr/>
      <dgm:t>
        <a:bodyPr/>
        <a:lstStyle/>
        <a:p>
          <a:r>
            <a:rPr lang="ru-RU" i="1" dirty="0" smtClean="0"/>
            <a:t>Обеспечение устойчивости бюджета</a:t>
          </a:r>
          <a:endParaRPr lang="ru-RU" i="1" dirty="0"/>
        </a:p>
      </dgm:t>
    </dgm:pt>
    <dgm:pt modelId="{47567D8F-5043-4765-9F36-B95BFC477819}" type="parTrans" cxnId="{6D9B8C9C-B962-41F1-98E5-E3F8DAB7DB59}">
      <dgm:prSet/>
      <dgm:spPr/>
      <dgm:t>
        <a:bodyPr/>
        <a:lstStyle/>
        <a:p>
          <a:endParaRPr lang="ru-RU"/>
        </a:p>
      </dgm:t>
    </dgm:pt>
    <dgm:pt modelId="{81EA14B0-652F-4BB5-BD08-B2672486E19C}" type="sibTrans" cxnId="{6D9B8C9C-B962-41F1-98E5-E3F8DAB7DB59}">
      <dgm:prSet/>
      <dgm:spPr/>
      <dgm:t>
        <a:bodyPr/>
        <a:lstStyle/>
        <a:p>
          <a:endParaRPr lang="ru-RU"/>
        </a:p>
      </dgm:t>
    </dgm:pt>
    <dgm:pt modelId="{98A952AA-040D-4BC2-B31C-838102A148F1}">
      <dgm:prSet phldrT="[Текст]"/>
      <dgm:spPr/>
      <dgm:t>
        <a:bodyPr/>
        <a:lstStyle/>
        <a:p>
          <a:r>
            <a:rPr lang="ru-RU" i="1" dirty="0" smtClean="0"/>
            <a:t>Исполнение принятых обязательств</a:t>
          </a:r>
          <a:endParaRPr lang="ru-RU" i="1" dirty="0"/>
        </a:p>
      </dgm:t>
    </dgm:pt>
    <dgm:pt modelId="{52424375-3C6D-41F2-B8D5-F44423C6302F}" type="parTrans" cxnId="{644BF401-69BC-4AED-8B72-9F95175342AB}">
      <dgm:prSet/>
      <dgm:spPr/>
      <dgm:t>
        <a:bodyPr/>
        <a:lstStyle/>
        <a:p>
          <a:endParaRPr lang="ru-RU"/>
        </a:p>
      </dgm:t>
    </dgm:pt>
    <dgm:pt modelId="{F4E79462-9A85-4BFF-9F77-960639FF42D3}" type="sibTrans" cxnId="{644BF401-69BC-4AED-8B72-9F95175342AB}">
      <dgm:prSet/>
      <dgm:spPr/>
      <dgm:t>
        <a:bodyPr/>
        <a:lstStyle/>
        <a:p>
          <a:endParaRPr lang="ru-RU"/>
        </a:p>
      </dgm:t>
    </dgm:pt>
    <dgm:pt modelId="{54D85BC2-30AB-4008-B22F-30846D405921}">
      <dgm:prSet phldrT="[Текст]"/>
      <dgm:spPr/>
      <dgm:t>
        <a:bodyPr/>
        <a:lstStyle/>
        <a:p>
          <a:r>
            <a:rPr lang="ru-RU" i="1" dirty="0" smtClean="0"/>
            <a:t>Повышение эффективности и результативности расходов</a:t>
          </a:r>
          <a:endParaRPr lang="ru-RU" i="1" dirty="0"/>
        </a:p>
      </dgm:t>
    </dgm:pt>
    <dgm:pt modelId="{911107A5-4695-435B-BF13-790A3415E87D}" type="parTrans" cxnId="{0BD31D28-57D5-4F51-88DC-1DF38F5C26D5}">
      <dgm:prSet/>
      <dgm:spPr/>
      <dgm:t>
        <a:bodyPr/>
        <a:lstStyle/>
        <a:p>
          <a:endParaRPr lang="ru-RU"/>
        </a:p>
      </dgm:t>
    </dgm:pt>
    <dgm:pt modelId="{D5867F8D-A1F4-457F-ABDE-61E76C9F86E4}" type="sibTrans" cxnId="{0BD31D28-57D5-4F51-88DC-1DF38F5C26D5}">
      <dgm:prSet/>
      <dgm:spPr/>
      <dgm:t>
        <a:bodyPr/>
        <a:lstStyle/>
        <a:p>
          <a:endParaRPr lang="ru-RU"/>
        </a:p>
      </dgm:t>
    </dgm:pt>
    <dgm:pt modelId="{9948CA0A-9624-4F2F-84D6-09B00356B571}" type="pres">
      <dgm:prSet presAssocID="{464D6533-4F9F-4800-95C9-9F54E09AFDB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E086F4-BAB7-435B-BBB4-7EA118CFF0B0}" type="pres">
      <dgm:prSet presAssocID="{9B47770A-AC8E-4DF8-B4EE-0EA7CD4F8276}" presName="comp" presStyleCnt="0"/>
      <dgm:spPr/>
    </dgm:pt>
    <dgm:pt modelId="{63D874A7-FB2A-4504-A5F2-D462E2252B7C}" type="pres">
      <dgm:prSet presAssocID="{9B47770A-AC8E-4DF8-B4EE-0EA7CD4F8276}" presName="box" presStyleLbl="node1" presStyleIdx="0" presStyleCnt="3"/>
      <dgm:spPr/>
      <dgm:t>
        <a:bodyPr/>
        <a:lstStyle/>
        <a:p>
          <a:endParaRPr lang="ru-RU"/>
        </a:p>
      </dgm:t>
    </dgm:pt>
    <dgm:pt modelId="{EBDE273F-4DE5-43EA-B558-5E366FE0FF5D}" type="pres">
      <dgm:prSet presAssocID="{9B47770A-AC8E-4DF8-B4EE-0EA7CD4F8276}" presName="img" presStyleLbl="fgImgPlace1" presStyleIdx="0" presStyleCnt="3" custScaleX="60040" custScaleY="136922" custLinFactNeighborX="-12323" custLinFactNeighborY="171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FFE0898-4CE7-4E2A-B1AA-C1FD4B4E5E7D}" type="pres">
      <dgm:prSet presAssocID="{9B47770A-AC8E-4DF8-B4EE-0EA7CD4F827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7CD2B-CDBC-4EDB-AE64-584847C6AFA5}" type="pres">
      <dgm:prSet presAssocID="{81EA14B0-652F-4BB5-BD08-B2672486E19C}" presName="spacer" presStyleCnt="0"/>
      <dgm:spPr/>
    </dgm:pt>
    <dgm:pt modelId="{750386D1-FD4A-4039-A7C5-A068FAE1720B}" type="pres">
      <dgm:prSet presAssocID="{98A952AA-040D-4BC2-B31C-838102A148F1}" presName="comp" presStyleCnt="0"/>
      <dgm:spPr/>
    </dgm:pt>
    <dgm:pt modelId="{AEFCDBB1-7F84-4C60-9A9D-B2E43CE15BCE}" type="pres">
      <dgm:prSet presAssocID="{98A952AA-040D-4BC2-B31C-838102A148F1}" presName="box" presStyleLbl="node1" presStyleIdx="1" presStyleCnt="3"/>
      <dgm:spPr/>
      <dgm:t>
        <a:bodyPr/>
        <a:lstStyle/>
        <a:p>
          <a:endParaRPr lang="ru-RU"/>
        </a:p>
      </dgm:t>
    </dgm:pt>
    <dgm:pt modelId="{E826F309-22B0-496B-AF47-B50F5651DC26}" type="pres">
      <dgm:prSet presAssocID="{98A952AA-040D-4BC2-B31C-838102A148F1}" presName="img" presStyleLbl="fgImgPlace1" presStyleIdx="1" presStyleCnt="3" custScaleX="71565" custScaleY="114308" custLinFactNeighborX="-10901" custLinFactNeighborY="534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5EBCB93-2049-49D6-939F-C8C0765C7F4C}" type="pres">
      <dgm:prSet presAssocID="{98A952AA-040D-4BC2-B31C-838102A148F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0E7E2-7D02-46F8-8790-688E68976D83}" type="pres">
      <dgm:prSet presAssocID="{F4E79462-9A85-4BFF-9F77-960639FF42D3}" presName="spacer" presStyleCnt="0"/>
      <dgm:spPr/>
    </dgm:pt>
    <dgm:pt modelId="{F4087BD9-9EDF-435A-903F-4824B3C3F064}" type="pres">
      <dgm:prSet presAssocID="{54D85BC2-30AB-4008-B22F-30846D405921}" presName="comp" presStyleCnt="0"/>
      <dgm:spPr/>
    </dgm:pt>
    <dgm:pt modelId="{B1D2F946-0CAD-4158-B540-95113B8E4B3D}" type="pres">
      <dgm:prSet presAssocID="{54D85BC2-30AB-4008-B22F-30846D405921}" presName="box" presStyleLbl="node1" presStyleIdx="2" presStyleCnt="3"/>
      <dgm:spPr/>
      <dgm:t>
        <a:bodyPr/>
        <a:lstStyle/>
        <a:p>
          <a:endParaRPr lang="ru-RU"/>
        </a:p>
      </dgm:t>
    </dgm:pt>
    <dgm:pt modelId="{09DB8691-D678-4C3F-BA2A-3BF83D5E0511}" type="pres">
      <dgm:prSet presAssocID="{54D85BC2-30AB-4008-B22F-30846D405921}" presName="img" presStyleLbl="fgImgPlace1" presStyleIdx="2" presStyleCnt="3" custScaleX="76005" custScaleY="98092" custLinFactNeighborX="-8681" custLinFactNeighborY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1ED556E-7FC5-4E07-AC22-747F1C58764B}" type="pres">
      <dgm:prSet presAssocID="{54D85BC2-30AB-4008-B22F-30846D40592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D31D28-57D5-4F51-88DC-1DF38F5C26D5}" srcId="{464D6533-4F9F-4800-95C9-9F54E09AFDB1}" destId="{54D85BC2-30AB-4008-B22F-30846D405921}" srcOrd="2" destOrd="0" parTransId="{911107A5-4695-435B-BF13-790A3415E87D}" sibTransId="{D5867F8D-A1F4-457F-ABDE-61E76C9F86E4}"/>
    <dgm:cxn modelId="{87E3055E-4514-4453-8DC4-7D746F8EC44F}" type="presOf" srcId="{9B47770A-AC8E-4DF8-B4EE-0EA7CD4F8276}" destId="{0FFE0898-4CE7-4E2A-B1AA-C1FD4B4E5E7D}" srcOrd="1" destOrd="0" presId="urn:microsoft.com/office/officeart/2005/8/layout/vList4"/>
    <dgm:cxn modelId="{F8EF187B-23A9-4AE6-B8D5-7FFF501F2A55}" type="presOf" srcId="{9B47770A-AC8E-4DF8-B4EE-0EA7CD4F8276}" destId="{63D874A7-FB2A-4504-A5F2-D462E2252B7C}" srcOrd="0" destOrd="0" presId="urn:microsoft.com/office/officeart/2005/8/layout/vList4"/>
    <dgm:cxn modelId="{FFA4508E-228D-42B3-815E-83B5D1EC59F1}" type="presOf" srcId="{98A952AA-040D-4BC2-B31C-838102A148F1}" destId="{D5EBCB93-2049-49D6-939F-C8C0765C7F4C}" srcOrd="1" destOrd="0" presId="urn:microsoft.com/office/officeart/2005/8/layout/vList4"/>
    <dgm:cxn modelId="{F6E2CAAF-FA70-4422-92A6-5CC12CEE700F}" type="presOf" srcId="{98A952AA-040D-4BC2-B31C-838102A148F1}" destId="{AEFCDBB1-7F84-4C60-9A9D-B2E43CE15BCE}" srcOrd="0" destOrd="0" presId="urn:microsoft.com/office/officeart/2005/8/layout/vList4"/>
    <dgm:cxn modelId="{7A2A26E1-D04D-4C1E-A0B3-EFE13F3FDE35}" type="presOf" srcId="{54D85BC2-30AB-4008-B22F-30846D405921}" destId="{21ED556E-7FC5-4E07-AC22-747F1C58764B}" srcOrd="1" destOrd="0" presId="urn:microsoft.com/office/officeart/2005/8/layout/vList4"/>
    <dgm:cxn modelId="{A73D4FD5-FE49-488B-8AE8-92ACC6DF3743}" type="presOf" srcId="{464D6533-4F9F-4800-95C9-9F54E09AFDB1}" destId="{9948CA0A-9624-4F2F-84D6-09B00356B571}" srcOrd="0" destOrd="0" presId="urn:microsoft.com/office/officeart/2005/8/layout/vList4"/>
    <dgm:cxn modelId="{644BF401-69BC-4AED-8B72-9F95175342AB}" srcId="{464D6533-4F9F-4800-95C9-9F54E09AFDB1}" destId="{98A952AA-040D-4BC2-B31C-838102A148F1}" srcOrd="1" destOrd="0" parTransId="{52424375-3C6D-41F2-B8D5-F44423C6302F}" sibTransId="{F4E79462-9A85-4BFF-9F77-960639FF42D3}"/>
    <dgm:cxn modelId="{6D9B8C9C-B962-41F1-98E5-E3F8DAB7DB59}" srcId="{464D6533-4F9F-4800-95C9-9F54E09AFDB1}" destId="{9B47770A-AC8E-4DF8-B4EE-0EA7CD4F8276}" srcOrd="0" destOrd="0" parTransId="{47567D8F-5043-4765-9F36-B95BFC477819}" sibTransId="{81EA14B0-652F-4BB5-BD08-B2672486E19C}"/>
    <dgm:cxn modelId="{C40F0043-FF28-4649-87E9-B639BE3D99AE}" type="presOf" srcId="{54D85BC2-30AB-4008-B22F-30846D405921}" destId="{B1D2F946-0CAD-4158-B540-95113B8E4B3D}" srcOrd="0" destOrd="0" presId="urn:microsoft.com/office/officeart/2005/8/layout/vList4"/>
    <dgm:cxn modelId="{11088E40-748B-4B1E-8326-CA4F241FD9B1}" type="presParOf" srcId="{9948CA0A-9624-4F2F-84D6-09B00356B571}" destId="{20E086F4-BAB7-435B-BBB4-7EA118CFF0B0}" srcOrd="0" destOrd="0" presId="urn:microsoft.com/office/officeart/2005/8/layout/vList4"/>
    <dgm:cxn modelId="{DE9C6FF2-D8E1-44D8-9563-E1A744DE44ED}" type="presParOf" srcId="{20E086F4-BAB7-435B-BBB4-7EA118CFF0B0}" destId="{63D874A7-FB2A-4504-A5F2-D462E2252B7C}" srcOrd="0" destOrd="0" presId="urn:microsoft.com/office/officeart/2005/8/layout/vList4"/>
    <dgm:cxn modelId="{569017B2-6E44-4786-905D-B0C74BA498CD}" type="presParOf" srcId="{20E086F4-BAB7-435B-BBB4-7EA118CFF0B0}" destId="{EBDE273F-4DE5-43EA-B558-5E366FE0FF5D}" srcOrd="1" destOrd="0" presId="urn:microsoft.com/office/officeart/2005/8/layout/vList4"/>
    <dgm:cxn modelId="{935D97E8-8E81-4962-9D51-EE071C62AD63}" type="presParOf" srcId="{20E086F4-BAB7-435B-BBB4-7EA118CFF0B0}" destId="{0FFE0898-4CE7-4E2A-B1AA-C1FD4B4E5E7D}" srcOrd="2" destOrd="0" presId="urn:microsoft.com/office/officeart/2005/8/layout/vList4"/>
    <dgm:cxn modelId="{6A5C08E4-9FA0-43B8-9D71-FC3DF6C9583E}" type="presParOf" srcId="{9948CA0A-9624-4F2F-84D6-09B00356B571}" destId="{0A77CD2B-CDBC-4EDB-AE64-584847C6AFA5}" srcOrd="1" destOrd="0" presId="urn:microsoft.com/office/officeart/2005/8/layout/vList4"/>
    <dgm:cxn modelId="{73C91F8D-93D6-444F-B28F-8949EF4E3113}" type="presParOf" srcId="{9948CA0A-9624-4F2F-84D6-09B00356B571}" destId="{750386D1-FD4A-4039-A7C5-A068FAE1720B}" srcOrd="2" destOrd="0" presId="urn:microsoft.com/office/officeart/2005/8/layout/vList4"/>
    <dgm:cxn modelId="{C37E055A-A3F6-4A2F-AFE3-CE9793F3C59D}" type="presParOf" srcId="{750386D1-FD4A-4039-A7C5-A068FAE1720B}" destId="{AEFCDBB1-7F84-4C60-9A9D-B2E43CE15BCE}" srcOrd="0" destOrd="0" presId="urn:microsoft.com/office/officeart/2005/8/layout/vList4"/>
    <dgm:cxn modelId="{D09792F6-DB82-4F35-9303-97BCCC524DDA}" type="presParOf" srcId="{750386D1-FD4A-4039-A7C5-A068FAE1720B}" destId="{E826F309-22B0-496B-AF47-B50F5651DC26}" srcOrd="1" destOrd="0" presId="urn:microsoft.com/office/officeart/2005/8/layout/vList4"/>
    <dgm:cxn modelId="{310A5C7F-372D-44BE-A4C1-81800D185B1A}" type="presParOf" srcId="{750386D1-FD4A-4039-A7C5-A068FAE1720B}" destId="{D5EBCB93-2049-49D6-939F-C8C0765C7F4C}" srcOrd="2" destOrd="0" presId="urn:microsoft.com/office/officeart/2005/8/layout/vList4"/>
    <dgm:cxn modelId="{6445939F-918E-4B84-B82C-5D40D3DCE1B1}" type="presParOf" srcId="{9948CA0A-9624-4F2F-84D6-09B00356B571}" destId="{6630E7E2-7D02-46F8-8790-688E68976D83}" srcOrd="3" destOrd="0" presId="urn:microsoft.com/office/officeart/2005/8/layout/vList4"/>
    <dgm:cxn modelId="{AD118B9D-CA1E-4B25-A019-7DB4725BB014}" type="presParOf" srcId="{9948CA0A-9624-4F2F-84D6-09B00356B571}" destId="{F4087BD9-9EDF-435A-903F-4824B3C3F064}" srcOrd="4" destOrd="0" presId="urn:microsoft.com/office/officeart/2005/8/layout/vList4"/>
    <dgm:cxn modelId="{137BA894-CCDF-4DA0-B733-896869340815}" type="presParOf" srcId="{F4087BD9-9EDF-435A-903F-4824B3C3F064}" destId="{B1D2F946-0CAD-4158-B540-95113B8E4B3D}" srcOrd="0" destOrd="0" presId="urn:microsoft.com/office/officeart/2005/8/layout/vList4"/>
    <dgm:cxn modelId="{5048E4F7-5A90-437E-BB90-3FBC2C489EBB}" type="presParOf" srcId="{F4087BD9-9EDF-435A-903F-4824B3C3F064}" destId="{09DB8691-D678-4C3F-BA2A-3BF83D5E0511}" srcOrd="1" destOrd="0" presId="urn:microsoft.com/office/officeart/2005/8/layout/vList4"/>
    <dgm:cxn modelId="{5102F060-4992-4FD4-A7B5-33E66E316866}" type="presParOf" srcId="{F4087BD9-9EDF-435A-903F-4824B3C3F064}" destId="{21ED556E-7FC5-4E07-AC22-747F1C58764B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B05D51-267E-4A7C-BBC6-89DBC9B34B2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A98D78-E81A-40B9-8BA0-FB67BEC66D6A}">
      <dgm:prSet phldrT="[Текст]"/>
      <dgm:spPr/>
      <dgm:t>
        <a:bodyPr/>
        <a:lstStyle/>
        <a:p>
          <a:r>
            <a:rPr lang="ru-RU" dirty="0" smtClean="0"/>
            <a:t>Доходы бюджета состоят из  налоговых и неналоговых доходов, а также безвозмездных поступлений</a:t>
          </a:r>
          <a:endParaRPr lang="ru-RU" dirty="0"/>
        </a:p>
      </dgm:t>
    </dgm:pt>
    <dgm:pt modelId="{2CA7DE13-DE53-4023-9FC6-C7F01D03A0DF}" type="parTrans" cxnId="{7D1A70FC-9509-4FC6-A9C5-701ABF39384E}">
      <dgm:prSet/>
      <dgm:spPr/>
      <dgm:t>
        <a:bodyPr/>
        <a:lstStyle/>
        <a:p>
          <a:endParaRPr lang="ru-RU"/>
        </a:p>
      </dgm:t>
    </dgm:pt>
    <dgm:pt modelId="{1CE30C49-8AC3-4701-857F-F53F4950F500}" type="sibTrans" cxnId="{7D1A70FC-9509-4FC6-A9C5-701ABF39384E}">
      <dgm:prSet/>
      <dgm:spPr/>
      <dgm:t>
        <a:bodyPr/>
        <a:lstStyle/>
        <a:p>
          <a:endParaRPr lang="ru-RU"/>
        </a:p>
      </dgm:t>
    </dgm:pt>
    <dgm:pt modelId="{EF61A0D7-2271-4450-8D35-ADABA9298D4D}">
      <dgm:prSet phldrT="[Текст]" custT="1"/>
      <dgm:spPr/>
      <dgm:t>
        <a:bodyPr/>
        <a:lstStyle/>
        <a:p>
          <a:pPr algn="ctr"/>
          <a:endParaRPr lang="ru-RU" sz="1800" b="1" dirty="0" smtClean="0"/>
        </a:p>
        <a:p>
          <a:pPr algn="ctr"/>
          <a:r>
            <a:rPr lang="ru-RU" sz="1800" b="1" dirty="0" smtClean="0"/>
            <a:t>Налоговые доходы:</a:t>
          </a:r>
        </a:p>
        <a:p>
          <a:pPr algn="l"/>
          <a:r>
            <a:rPr lang="ru-RU" sz="1800" b="1" dirty="0" smtClean="0"/>
            <a:t>1. Налог на доходы с физических лиц;</a:t>
          </a:r>
        </a:p>
        <a:p>
          <a:pPr algn="l"/>
          <a:r>
            <a:rPr lang="ru-RU" sz="1800" b="1" dirty="0" smtClean="0"/>
            <a:t>2. Единый сельскохозяйственный налог;</a:t>
          </a:r>
        </a:p>
        <a:p>
          <a:pPr algn="l"/>
          <a:r>
            <a:rPr lang="ru-RU" sz="1800" b="1" dirty="0" smtClean="0"/>
            <a:t>3.Земельный налог;</a:t>
          </a:r>
        </a:p>
        <a:p>
          <a:pPr algn="l"/>
          <a:r>
            <a:rPr lang="ru-RU" sz="1800" b="1" dirty="0" smtClean="0"/>
            <a:t>4. Налог на имущество физ.лиц;</a:t>
          </a:r>
        </a:p>
        <a:p>
          <a:pPr algn="l"/>
          <a:r>
            <a:rPr lang="ru-RU" sz="1800" b="1" dirty="0" smtClean="0"/>
            <a:t>5. Государственная пошлина.</a:t>
          </a:r>
        </a:p>
        <a:p>
          <a:pPr algn="ctr"/>
          <a:endParaRPr lang="ru-RU" sz="1700" dirty="0"/>
        </a:p>
      </dgm:t>
    </dgm:pt>
    <dgm:pt modelId="{31322AB3-7DAA-410B-8D2C-AB288C543545}" type="parTrans" cxnId="{382D0C44-DCC5-4866-8522-1130CC8FD640}">
      <dgm:prSet/>
      <dgm:spPr/>
      <dgm:t>
        <a:bodyPr/>
        <a:lstStyle/>
        <a:p>
          <a:endParaRPr lang="ru-RU"/>
        </a:p>
      </dgm:t>
    </dgm:pt>
    <dgm:pt modelId="{15B419C4-DC52-40E5-AD44-63884CC12468}" type="sibTrans" cxnId="{382D0C44-DCC5-4866-8522-1130CC8FD640}">
      <dgm:prSet/>
      <dgm:spPr/>
      <dgm:t>
        <a:bodyPr/>
        <a:lstStyle/>
        <a:p>
          <a:endParaRPr lang="ru-RU"/>
        </a:p>
      </dgm:t>
    </dgm:pt>
    <dgm:pt modelId="{B1E5F171-05DD-4ACB-B1A5-F23062E48EF4}">
      <dgm:prSet phldrT="[Текст]" custT="1"/>
      <dgm:spPr/>
      <dgm:t>
        <a:bodyPr/>
        <a:lstStyle/>
        <a:p>
          <a:pPr algn="l"/>
          <a:r>
            <a:rPr lang="ru-RU" sz="1800" b="1" dirty="0" smtClean="0"/>
            <a:t>Неналоговые доходы:</a:t>
          </a:r>
        </a:p>
        <a:p>
          <a:pPr algn="l"/>
          <a:r>
            <a:rPr lang="ru-RU" sz="1800" b="1" dirty="0" smtClean="0"/>
            <a:t>1.Доходы, получаемые в виде арендной платы;</a:t>
          </a:r>
        </a:p>
        <a:p>
          <a:pPr algn="l"/>
          <a:r>
            <a:rPr lang="ru-RU" sz="1800" b="1" dirty="0" smtClean="0"/>
            <a:t>2. Доходы от продажи земельных участков;</a:t>
          </a:r>
        </a:p>
        <a:p>
          <a:pPr algn="l"/>
          <a:r>
            <a:rPr lang="ru-RU" sz="1800" b="1" dirty="0" smtClean="0"/>
            <a:t>3. Штрафы, санкции, возмещение ущерба</a:t>
          </a:r>
          <a:endParaRPr lang="ru-RU" sz="1800" b="1" dirty="0"/>
        </a:p>
      </dgm:t>
    </dgm:pt>
    <dgm:pt modelId="{05032AA6-2E50-4B8E-8088-A3BF9AD13467}" type="parTrans" cxnId="{A19B8A14-9266-4066-B25E-D3F8AE9F86D7}">
      <dgm:prSet/>
      <dgm:spPr/>
      <dgm:t>
        <a:bodyPr/>
        <a:lstStyle/>
        <a:p>
          <a:endParaRPr lang="ru-RU"/>
        </a:p>
      </dgm:t>
    </dgm:pt>
    <dgm:pt modelId="{0950635F-1E80-4064-B154-AEE07FB73A9A}" type="sibTrans" cxnId="{A19B8A14-9266-4066-B25E-D3F8AE9F86D7}">
      <dgm:prSet/>
      <dgm:spPr/>
      <dgm:t>
        <a:bodyPr/>
        <a:lstStyle/>
        <a:p>
          <a:endParaRPr lang="ru-RU"/>
        </a:p>
      </dgm:t>
    </dgm:pt>
    <dgm:pt modelId="{4F5A654C-99B3-48E8-B9DD-20D954D9288C}">
      <dgm:prSet phldrT="[Текст]" custT="1"/>
      <dgm:spPr/>
      <dgm:t>
        <a:bodyPr/>
        <a:lstStyle/>
        <a:p>
          <a:pPr algn="l"/>
          <a:r>
            <a:rPr lang="ru-RU" sz="1800" b="1" dirty="0" smtClean="0"/>
            <a:t>Безвозмездные поступления:</a:t>
          </a:r>
        </a:p>
        <a:p>
          <a:pPr algn="l"/>
          <a:r>
            <a:rPr lang="ru-RU" sz="1800" b="1" dirty="0" smtClean="0"/>
            <a:t>1. Безвозмездные поступления из федерального , областного бюджетов в форме дотаций, субсидий, субвенций, иных межбюджетных трансфертов</a:t>
          </a:r>
          <a:endParaRPr lang="ru-RU" sz="1800" b="1" dirty="0"/>
        </a:p>
      </dgm:t>
    </dgm:pt>
    <dgm:pt modelId="{E5C1657A-C47F-417D-AB1C-D9EAB676A555}" type="parTrans" cxnId="{85892370-36A2-4974-BA71-12C5CA2B9A0E}">
      <dgm:prSet/>
      <dgm:spPr/>
      <dgm:t>
        <a:bodyPr/>
        <a:lstStyle/>
        <a:p>
          <a:endParaRPr lang="ru-RU"/>
        </a:p>
      </dgm:t>
    </dgm:pt>
    <dgm:pt modelId="{BAAA4742-E623-43FE-A93B-C0B0DFBE9575}" type="sibTrans" cxnId="{85892370-36A2-4974-BA71-12C5CA2B9A0E}">
      <dgm:prSet/>
      <dgm:spPr/>
      <dgm:t>
        <a:bodyPr/>
        <a:lstStyle/>
        <a:p>
          <a:endParaRPr lang="ru-RU"/>
        </a:p>
      </dgm:t>
    </dgm:pt>
    <dgm:pt modelId="{42638E1C-778C-4254-B015-CC54456135E9}" type="pres">
      <dgm:prSet presAssocID="{DDB05D51-267E-4A7C-BBC6-89DBC9B34B2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B4A594-9EB1-4D5C-BEBE-0A62A5DCC73F}" type="pres">
      <dgm:prSet presAssocID="{E8A98D78-E81A-40B9-8BA0-FB67BEC66D6A}" presName="roof" presStyleLbl="dkBgShp" presStyleIdx="0" presStyleCnt="2"/>
      <dgm:spPr/>
      <dgm:t>
        <a:bodyPr/>
        <a:lstStyle/>
        <a:p>
          <a:endParaRPr lang="ru-RU"/>
        </a:p>
      </dgm:t>
    </dgm:pt>
    <dgm:pt modelId="{1BFF60A8-F3AB-413C-936E-12833E4C2CB7}" type="pres">
      <dgm:prSet presAssocID="{E8A98D78-E81A-40B9-8BA0-FB67BEC66D6A}" presName="pillars" presStyleCnt="0"/>
      <dgm:spPr/>
      <dgm:t>
        <a:bodyPr/>
        <a:lstStyle/>
        <a:p>
          <a:endParaRPr lang="ru-RU"/>
        </a:p>
      </dgm:t>
    </dgm:pt>
    <dgm:pt modelId="{D8848A01-1898-4873-9B17-50892FB97885}" type="pres">
      <dgm:prSet presAssocID="{E8A98D78-E81A-40B9-8BA0-FB67BEC66D6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0DE8E-90F2-4EF0-9030-6237B18CED83}" type="pres">
      <dgm:prSet presAssocID="{B1E5F171-05DD-4ACB-B1A5-F23062E48EF4}" presName="pillarX" presStyleLbl="node1" presStyleIdx="1" presStyleCnt="3" custScaleX="106455" custScaleY="101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44A5C-6EA4-4992-8279-12E83E418618}" type="pres">
      <dgm:prSet presAssocID="{4F5A654C-99B3-48E8-B9DD-20D954D9288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67937-FF2B-4E7A-8B55-451D8E36A187}" type="pres">
      <dgm:prSet presAssocID="{E8A98D78-E81A-40B9-8BA0-FB67BEC66D6A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85892370-36A2-4974-BA71-12C5CA2B9A0E}" srcId="{E8A98D78-E81A-40B9-8BA0-FB67BEC66D6A}" destId="{4F5A654C-99B3-48E8-B9DD-20D954D9288C}" srcOrd="2" destOrd="0" parTransId="{E5C1657A-C47F-417D-AB1C-D9EAB676A555}" sibTransId="{BAAA4742-E623-43FE-A93B-C0B0DFBE9575}"/>
    <dgm:cxn modelId="{7D1A70FC-9509-4FC6-A9C5-701ABF39384E}" srcId="{DDB05D51-267E-4A7C-BBC6-89DBC9B34B2B}" destId="{E8A98D78-E81A-40B9-8BA0-FB67BEC66D6A}" srcOrd="0" destOrd="0" parTransId="{2CA7DE13-DE53-4023-9FC6-C7F01D03A0DF}" sibTransId="{1CE30C49-8AC3-4701-857F-F53F4950F500}"/>
    <dgm:cxn modelId="{A19B8A14-9266-4066-B25E-D3F8AE9F86D7}" srcId="{E8A98D78-E81A-40B9-8BA0-FB67BEC66D6A}" destId="{B1E5F171-05DD-4ACB-B1A5-F23062E48EF4}" srcOrd="1" destOrd="0" parTransId="{05032AA6-2E50-4B8E-8088-A3BF9AD13467}" sibTransId="{0950635F-1E80-4064-B154-AEE07FB73A9A}"/>
    <dgm:cxn modelId="{0AA50FAB-2330-4130-8430-4AE0FC27517D}" type="presOf" srcId="{EF61A0D7-2271-4450-8D35-ADABA9298D4D}" destId="{D8848A01-1898-4873-9B17-50892FB97885}" srcOrd="0" destOrd="0" presId="urn:microsoft.com/office/officeart/2005/8/layout/hList3"/>
    <dgm:cxn modelId="{A7E5B7A6-6CF4-41D4-89B3-EADA1DCA9B49}" type="presOf" srcId="{B1E5F171-05DD-4ACB-B1A5-F23062E48EF4}" destId="{B5E0DE8E-90F2-4EF0-9030-6237B18CED83}" srcOrd="0" destOrd="0" presId="urn:microsoft.com/office/officeart/2005/8/layout/hList3"/>
    <dgm:cxn modelId="{CDEFB054-B653-4F0C-8397-82AAEEB16EE4}" type="presOf" srcId="{DDB05D51-267E-4A7C-BBC6-89DBC9B34B2B}" destId="{42638E1C-778C-4254-B015-CC54456135E9}" srcOrd="0" destOrd="0" presId="urn:microsoft.com/office/officeart/2005/8/layout/hList3"/>
    <dgm:cxn modelId="{382D0C44-DCC5-4866-8522-1130CC8FD640}" srcId="{E8A98D78-E81A-40B9-8BA0-FB67BEC66D6A}" destId="{EF61A0D7-2271-4450-8D35-ADABA9298D4D}" srcOrd="0" destOrd="0" parTransId="{31322AB3-7DAA-410B-8D2C-AB288C543545}" sibTransId="{15B419C4-DC52-40E5-AD44-63884CC12468}"/>
    <dgm:cxn modelId="{039B7550-543D-460A-98AE-6C9A4545A924}" type="presOf" srcId="{4F5A654C-99B3-48E8-B9DD-20D954D9288C}" destId="{1C544A5C-6EA4-4992-8279-12E83E418618}" srcOrd="0" destOrd="0" presId="urn:microsoft.com/office/officeart/2005/8/layout/hList3"/>
    <dgm:cxn modelId="{36640990-0162-47EB-990D-2634AB302C74}" type="presOf" srcId="{E8A98D78-E81A-40B9-8BA0-FB67BEC66D6A}" destId="{6DB4A594-9EB1-4D5C-BEBE-0A62A5DCC73F}" srcOrd="0" destOrd="0" presId="urn:microsoft.com/office/officeart/2005/8/layout/hList3"/>
    <dgm:cxn modelId="{6D30B910-C1AA-4EDD-8AC1-0D6EA3E3EC76}" type="presParOf" srcId="{42638E1C-778C-4254-B015-CC54456135E9}" destId="{6DB4A594-9EB1-4D5C-BEBE-0A62A5DCC73F}" srcOrd="0" destOrd="0" presId="urn:microsoft.com/office/officeart/2005/8/layout/hList3"/>
    <dgm:cxn modelId="{065BDD7A-EE1A-4F64-B52D-8CD98D43A0BF}" type="presParOf" srcId="{42638E1C-778C-4254-B015-CC54456135E9}" destId="{1BFF60A8-F3AB-413C-936E-12833E4C2CB7}" srcOrd="1" destOrd="0" presId="urn:microsoft.com/office/officeart/2005/8/layout/hList3"/>
    <dgm:cxn modelId="{D7C5EBF7-C183-4E40-A613-F817CEA2DD9B}" type="presParOf" srcId="{1BFF60A8-F3AB-413C-936E-12833E4C2CB7}" destId="{D8848A01-1898-4873-9B17-50892FB97885}" srcOrd="0" destOrd="0" presId="urn:microsoft.com/office/officeart/2005/8/layout/hList3"/>
    <dgm:cxn modelId="{3876E939-F9BD-434D-B6DE-EF6973B2307C}" type="presParOf" srcId="{1BFF60A8-F3AB-413C-936E-12833E4C2CB7}" destId="{B5E0DE8E-90F2-4EF0-9030-6237B18CED83}" srcOrd="1" destOrd="0" presId="urn:microsoft.com/office/officeart/2005/8/layout/hList3"/>
    <dgm:cxn modelId="{8C277A95-E3FC-4F01-96FB-3306AB038960}" type="presParOf" srcId="{1BFF60A8-F3AB-413C-936E-12833E4C2CB7}" destId="{1C544A5C-6EA4-4992-8279-12E83E418618}" srcOrd="2" destOrd="0" presId="urn:microsoft.com/office/officeart/2005/8/layout/hList3"/>
    <dgm:cxn modelId="{4C1762B0-BA1E-4E73-B5AB-CD2634AEB184}" type="presParOf" srcId="{42638E1C-778C-4254-B015-CC54456135E9}" destId="{99067937-FF2B-4E7A-8B55-451D8E36A187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0.23438</cdr:x>
      <cdr:y>0.52157</cdr:y>
    </cdr:from>
    <cdr:to>
      <cdr:x>0.26042</cdr:x>
      <cdr:y>0.53606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0800000">
          <a:off x="1928826" y="2571768"/>
          <a:ext cx="214314" cy="7143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0.40799</cdr:x>
      <cdr:y>0.52157</cdr:y>
    </cdr:from>
    <cdr:to>
      <cdr:x>0.4514</cdr:x>
      <cdr:y>0.58405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rot="10800000">
          <a:off x="3357586" y="2571768"/>
          <a:ext cx="357247" cy="30807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0.55556</cdr:x>
      <cdr:y>0.52157</cdr:y>
    </cdr:from>
    <cdr:to>
      <cdr:x>0.59897</cdr:x>
      <cdr:y>0.59967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rot="10800000">
          <a:off x="4572032" y="2571768"/>
          <a:ext cx="357247" cy="38509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0.8073</cdr:x>
      <cdr:y>0.01471</cdr:y>
    </cdr:from>
    <cdr:to>
      <cdr:x>0.98611</cdr:x>
      <cdr:y>0.13235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43734" y="71438"/>
          <a:ext cx="1471594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ru-RU" sz="2000" b="1" i="1" dirty="0">
              <a:latin typeface="Times New Roman" pitchFamily="18" charset="0"/>
              <a:cs typeface="Times New Roman" pitchFamily="18" charset="0"/>
            </a:rPr>
            <a:t>т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ыс. руб.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0.28099</cdr:x>
      <cdr:y>0.32353</cdr:y>
    </cdr:from>
    <cdr:to>
      <cdr:x>0.29835</cdr:x>
      <cdr:y>0.38236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rot="5400000">
          <a:off x="2361050" y="1639478"/>
          <a:ext cx="285753" cy="15007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0.23967</cdr:x>
      <cdr:y>0.31507</cdr:y>
    </cdr:from>
    <cdr:to>
      <cdr:x>0.24793</cdr:x>
      <cdr:y>0.35596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rot="16200000" flipH="1">
          <a:off x="2000793" y="1713983"/>
          <a:ext cx="213260" cy="7144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0.63636</cdr:x>
      <cdr:y>0.39726</cdr:y>
    </cdr:from>
    <cdr:to>
      <cdr:x>0.64463</cdr:x>
      <cdr:y>0.43836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rot="16200000" flipH="1">
          <a:off x="5429289" y="2143141"/>
          <a:ext cx="214314" cy="7143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0.6281</cdr:x>
      <cdr:y>0.17808</cdr:y>
    </cdr:from>
    <cdr:to>
      <cdr:x>0.64546</cdr:x>
      <cdr:y>0.2222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rot="16200000" flipH="1">
          <a:off x="5389276" y="968706"/>
          <a:ext cx="230084" cy="15006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0.21488</cdr:x>
      <cdr:y>0.83562</cdr:y>
    </cdr:from>
    <cdr:to>
      <cdr:x>0.24093</cdr:x>
      <cdr:y>0.89445</cdr:y>
    </cdr:to>
    <cdr:sp macro="" textlink="">
      <cdr:nvSpPr>
        <cdr:cNvPr id="16" name="Прямая со стрелкой 15"/>
        <cdr:cNvSpPr/>
      </cdr:nvSpPr>
      <cdr:spPr>
        <a:xfrm xmlns:a="http://schemas.openxmlformats.org/drawingml/2006/main" rot="5400000" flipH="1" flipV="1">
          <a:off x="1816579" y="4398527"/>
          <a:ext cx="306795" cy="22517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0.63636</cdr:x>
      <cdr:y>0.82192</cdr:y>
    </cdr:from>
    <cdr:to>
      <cdr:x>0.6624</cdr:x>
      <cdr:y>0.88074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rot="16200000" flipH="1">
          <a:off x="5459900" y="4327107"/>
          <a:ext cx="306743" cy="2250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0.85198</cdr:x>
      <cdr:y>0</cdr:y>
    </cdr:from>
    <cdr:to>
      <cdr:x>1</cdr:x>
      <cdr:y>0.10145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00948" y="0"/>
          <a:ext cx="128585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i="1" dirty="0"/>
            <a:t>т</a:t>
          </a:r>
          <a:r>
            <a:rPr lang="ru-RU" sz="1600" b="1" i="1" dirty="0" smtClean="0"/>
            <a:t>ыс. руб.</a:t>
          </a:r>
          <a:endParaRPr lang="ru-RU" sz="1600" b="1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CC39D-645F-4E4F-A92B-D87D55BF527E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2F44E-3C84-4815-B3E1-AD044A4D1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F44E-3C84-4815-B3E1-AD044A4D1E8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4778" y="1071546"/>
            <a:ext cx="4643502" cy="2786082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  <a:t>Администрация </a:t>
            </a:r>
            <a:b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  <a:t>Лозновского </a:t>
            </a:r>
            <a:b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  <a:t>сельского поселения</a:t>
            </a:r>
            <a:b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  <a:t>Цимлянского района</a:t>
            </a:r>
            <a: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3441680"/>
            <a:ext cx="67151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Бюджет </a:t>
            </a:r>
            <a:r>
              <a:rPr lang="ru-RU" sz="36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Лозновского сельского поселения Цимлянского района на 2019 год и на плановый период 2020 и 2021 годов</a:t>
            </a:r>
          </a:p>
        </p:txBody>
      </p:sp>
      <p:pic>
        <p:nvPicPr>
          <p:cNvPr id="7" name="Содержимое 7" descr="Surovikinski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1" y="500041"/>
            <a:ext cx="4847070" cy="23574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Расходы бюджета сельского поселения на </a:t>
            </a:r>
            <a:br>
              <a:rPr lang="ru-RU" sz="3200" b="1" i="1" dirty="0" smtClean="0"/>
            </a:br>
            <a:r>
              <a:rPr lang="ru-RU" sz="3200" b="1" i="1" dirty="0" smtClean="0"/>
              <a:t>2019 год и на плановый период 2020 и 2021 годов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6" cy="548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279"/>
                <a:gridCol w="1477193"/>
                <a:gridCol w="1034035"/>
                <a:gridCol w="1034035"/>
                <a:gridCol w="1107894"/>
              </a:tblGrid>
              <a:tr h="9389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2019г.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 2020г.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 2021г.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5508,8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4647,0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4459,5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4510,7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57249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2783,1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1744,0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1253,7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1163,9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3984,1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3776,8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2298,4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2329,2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12838,7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10752,6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8589,4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8356,3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86644" y="85723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тыс.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72560" cy="1142984"/>
          </a:xfrm>
        </p:spPr>
        <p:txBody>
          <a:bodyPr>
            <a:noAutofit/>
          </a:bodyPr>
          <a:lstStyle/>
          <a:p>
            <a:pPr algn="ctr"/>
            <a:r>
              <a:rPr lang="ru-RU" sz="2900" b="1" i="1" dirty="0" smtClean="0"/>
              <a:t>Динамика расходов бюджета сельского поселения на 2019 год и на плановый период 2020 и 2021 годов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1613"/>
          <a:ext cx="8229600" cy="475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43702" y="1214422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rmAutofit/>
          </a:bodyPr>
          <a:lstStyle/>
          <a:p>
            <a:pPr algn="ctr"/>
            <a:r>
              <a:rPr lang="ru-RU" sz="2900" b="1" i="1" dirty="0" smtClean="0"/>
              <a:t>Раздел «Общегосударственные вопросы»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14356"/>
          <a:ext cx="8858313" cy="557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1571636"/>
                <a:gridCol w="1143008"/>
                <a:gridCol w="1143008"/>
                <a:gridCol w="1143009"/>
              </a:tblGrid>
              <a:tr h="45579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Ожидаемое исполнение за 2018 г.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2019г.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2020г.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2021г.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Функционирование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местных администраций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5210,2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4526,0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4195,5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3490,9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Информирование населения через средства массовой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информации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общественного порядка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противодействия преступности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0,3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0,3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технической инвентаризации, рыночной оценки, межевания объектов муниципальной собственности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на мероприятия, осуществляемые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счет остатков ликвидируемого дорожного фонда 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17,6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Уплата налогов, сборов и иных платежей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3892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Уплата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годового членского взноса в Совет муниципальных образований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расходы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215,7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974,5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5508,8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4647,0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4459,5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4510,7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58082" y="42860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тыс. руб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b="1" i="1" dirty="0" smtClean="0"/>
              <a:t>Программная структура расходов бюджета                  на 2017-2020 гг.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500042"/>
          <a:ext cx="9144000" cy="635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72330" y="78579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тыс. руб.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214446"/>
          </a:xfrm>
        </p:spPr>
        <p:txBody>
          <a:bodyPr vert="horz" lIns="0" rIns="0" bIns="0" anchor="b">
            <a:noAutofit/>
          </a:bodyPr>
          <a:lstStyle/>
          <a:p>
            <a:pPr algn="ctr"/>
            <a:r>
              <a:rPr lang="ru-RU" sz="4000" b="1" i="1" dirty="0" smtClean="0"/>
              <a:t>Администрация Лозновского сельского поселения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pic>
        <p:nvPicPr>
          <p:cNvPr id="6" name="Содержимое 7" descr="Surovikinsk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496"/>
            <a:ext cx="5286412" cy="35840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57884" y="3214686"/>
            <a:ext cx="30718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347311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, Ростовская область, Цимлянский район, х.Лозной, 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ул. Мира, д. 65.</a:t>
            </a:r>
          </a:p>
          <a:p>
            <a:pPr algn="ctr"/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тел. 8 86391 43149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е-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mail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sp41428@donpac.ru</a:t>
            </a:r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0" y="35719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0"/>
            <a:ext cx="1025111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4954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latin typeface="+mn-lt"/>
                <a:cs typeface="Times New Roman" pitchFamily="18" charset="0"/>
              </a:rPr>
              <a:t>Приоритетные пути реализации бюджетной политики</a:t>
            </a:r>
            <a:endParaRPr lang="ru-RU" sz="4000" b="1" i="1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8929718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Основные характеристики бюджета сельского поселения на 2019 год и на плановый период </a:t>
            </a:r>
            <a:br>
              <a:rPr lang="ru-RU" sz="3200" b="1" i="1" dirty="0" smtClean="0"/>
            </a:br>
            <a:r>
              <a:rPr lang="ru-RU" sz="3200" b="1" i="1" dirty="0" smtClean="0"/>
              <a:t>2020 и 2021 годов.</a:t>
            </a:r>
            <a:br>
              <a:rPr lang="ru-RU" sz="3200" b="1" i="1" dirty="0" smtClean="0"/>
            </a:b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6" y="1714493"/>
          <a:ext cx="8859818" cy="48307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948"/>
                <a:gridCol w="1643074"/>
                <a:gridCol w="928694"/>
                <a:gridCol w="1071570"/>
                <a:gridCol w="857256"/>
                <a:gridCol w="857256"/>
                <a:gridCol w="857256"/>
                <a:gridCol w="858764"/>
              </a:tblGrid>
              <a:tr h="1571631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Первоначально принятый бюджет на 2018год 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27.12.2017г.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№38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2018г,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2019г,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2020г,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0825"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664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</a:t>
                      </a:r>
                      <a:endParaRPr lang="ru-RU" sz="16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11301,1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11588,7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8974,4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77,4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8571,9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11301,1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11588,7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8974,4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77,4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8571,9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Дефицит</a:t>
                      </a:r>
                      <a:r>
                        <a:rPr kumimoji="0" lang="ru-RU" sz="16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профицит (+)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Источники финансирования дефицита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0892" y="135729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ДОХОДЫ БЮДЖЕТА ПОСЕЛЕНИЯ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643074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Доходы бюджета Лозновского сельского поселения на 2019 год и на плановый период 2020 и 2021 годов</a:t>
            </a: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93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768" y="22859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572132" y="4000504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858280" cy="100013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Структура налоговых доходов бюджета сельского поселения на 2019 год и на плановый период 2020 и 2021 годов</a:t>
            </a: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643998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rot="16200000" flipH="1">
            <a:off x="2678893" y="2393149"/>
            <a:ext cx="285752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2393935" y="2178041"/>
            <a:ext cx="214314" cy="1444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2357422" y="4429132"/>
            <a:ext cx="21431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5750727" y="4893479"/>
            <a:ext cx="21431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643074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Структура неналоговых доходов бюджета на 2019 год и на плановый период </a:t>
            </a:r>
            <a:br>
              <a:rPr lang="ru-RU" sz="3200" b="1" i="1" dirty="0" smtClean="0"/>
            </a:br>
            <a:r>
              <a:rPr lang="ru-RU" sz="3200" b="1" i="1" dirty="0" smtClean="0"/>
              <a:t>2020 и 2021 годов</a:t>
            </a:r>
            <a:endParaRPr lang="ru-RU" sz="32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6868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6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Структура безвозмездных поступлений в бюджет на 2019 год и на плановый период 2020 и 2021 годов</a:t>
            </a:r>
            <a:endParaRPr lang="ru-RU" sz="32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9001156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72264" y="1000108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1454</TotalTime>
  <Words>720</Words>
  <Application>Microsoft Office PowerPoint</Application>
  <PresentationFormat>Экран (4:3)</PresentationFormat>
  <Paragraphs>277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Администрация  Лозновского  сельского поселения Цимлянского района  </vt:lpstr>
      <vt:lpstr>Слайд 2</vt:lpstr>
      <vt:lpstr>Приоритетные пути реализации бюджетной политики</vt:lpstr>
      <vt:lpstr>Основные характеристики бюджета сельского поселения на 2019 год и на плановый период  2020 и 2021 годов. </vt:lpstr>
      <vt:lpstr>ДОХОДЫ БЮДЖЕТА ПОСЕЛЕНИЯ</vt:lpstr>
      <vt:lpstr>Доходы бюджета Лозновского сельского поселения на 2019 год и на плановый период 2020 и 2021 годов</vt:lpstr>
      <vt:lpstr>Структура налоговых доходов бюджета сельского поселения на 2019 год и на плановый период 2020 и 2021 годов</vt:lpstr>
      <vt:lpstr>Структура неналоговых доходов бюджета на 2019 год и на плановый период  2020 и 2021 годов</vt:lpstr>
      <vt:lpstr>Структура безвозмездных поступлений в бюджет на 2019 год и на плановый период 2020 и 2021 годов</vt:lpstr>
      <vt:lpstr>Расходы бюджета сельского поселения на  2019 год и на плановый период 2020 и 2021 годов</vt:lpstr>
      <vt:lpstr>Динамика расходов бюджета сельского поселения на 2019 год и на плановый период 2020 и 2021 годов </vt:lpstr>
      <vt:lpstr>Раздел «Общегосударственные вопросы»</vt:lpstr>
      <vt:lpstr>Программная структура расходов бюджета                  на 2017-2020 гг.</vt:lpstr>
      <vt:lpstr>Администрация Лозновского сельского поселения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БЮДЖЕТ ДЛЯ ГРАЖДАН  Проект бюджета Лозновского сельского поселения Цимлянского района на 2017 год и плановый период 2018 и 2019 годов</dc:title>
  <dc:creator>Админ</dc:creator>
  <cp:lastModifiedBy>Админ</cp:lastModifiedBy>
  <cp:revision>193</cp:revision>
  <dcterms:created xsi:type="dcterms:W3CDTF">2016-12-25T17:14:24Z</dcterms:created>
  <dcterms:modified xsi:type="dcterms:W3CDTF">2019-02-20T08:24:01Z</dcterms:modified>
</cp:coreProperties>
</file>