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15"/>
  </p:notesMasterIdLst>
  <p:sldIdLst>
    <p:sldId id="256" r:id="rId2"/>
    <p:sldId id="271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00FF"/>
    <a:srgbClr val="7AB36D"/>
    <a:srgbClr val="FF0066"/>
    <a:srgbClr val="0000FF"/>
    <a:srgbClr val="00FF00"/>
    <a:srgbClr val="000000"/>
    <a:srgbClr val="CC0066"/>
    <a:srgbClr val="2834A8"/>
    <a:srgbClr val="FF7C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24" autoAdjust="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6.5789588801399831E-2"/>
          <c:y val="5.9397828575392879E-2"/>
          <c:w val="0.69959609215514806"/>
          <c:h val="0.75667649473331311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поступления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dLbls>
            <c:dLbl>
              <c:idx val="0"/>
              <c:layout>
                <c:manualLayout>
                  <c:x val="9.2592592592592587E-3"/>
                  <c:y val="0.13473424531738132"/>
                </c:manualLayout>
              </c:layout>
              <c:showVal val="1"/>
            </c:dLbl>
            <c:dLbl>
              <c:idx val="1"/>
              <c:layout>
                <c:manualLayout>
                  <c:x val="6.17283950617284E-3"/>
                  <c:y val="0.15151736395886423"/>
                </c:manualLayout>
              </c:layout>
              <c:showVal val="1"/>
            </c:dLbl>
            <c:dLbl>
              <c:idx val="2"/>
              <c:layout>
                <c:manualLayout>
                  <c:x val="6.17283950617284E-3"/>
                  <c:y val="0.16499898190715165"/>
                </c:manualLayout>
              </c:layout>
              <c:showVal val="1"/>
            </c:dLbl>
            <c:dLbl>
              <c:idx val="3"/>
              <c:layout>
                <c:manualLayout>
                  <c:x val="1.2345679012345684E-2"/>
                  <c:y val="0.16757483793665434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20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2021г.</c:v>
                </c:pt>
                <c:pt idx="1">
                  <c:v>2022г.</c:v>
                </c:pt>
                <c:pt idx="2">
                  <c:v>2023г.</c:v>
                </c:pt>
                <c:pt idx="3">
                  <c:v>2024г.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5069.8999999999996</c:v>
                </c:pt>
                <c:pt idx="1">
                  <c:v>5880.5</c:v>
                </c:pt>
                <c:pt idx="2">
                  <c:v>6185.5</c:v>
                </c:pt>
                <c:pt idx="3">
                  <c:v>6484.9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поступления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8.487654320987667E-2"/>
                  <c:y val="5.5536144628364802E-3"/>
                </c:manualLayout>
              </c:layout>
              <c:showVal val="1"/>
            </c:dLbl>
            <c:dLbl>
              <c:idx val="1"/>
              <c:layout>
                <c:manualLayout>
                  <c:x val="8.7962962962963076E-2"/>
                  <c:y val="7.4973795248292535E-2"/>
                </c:manualLayout>
              </c:layout>
              <c:showVal val="1"/>
            </c:dLbl>
            <c:dLbl>
              <c:idx val="2"/>
              <c:layout>
                <c:manualLayout>
                  <c:x val="8.0246913580247034E-2"/>
                  <c:y val="9.1634638636801991E-2"/>
                </c:manualLayout>
              </c:layout>
              <c:showVal val="1"/>
            </c:dLbl>
            <c:dLbl>
              <c:idx val="3"/>
              <c:layout>
                <c:manualLayout>
                  <c:x val="-5.8641975308641972E-2"/>
                  <c:y val="-5.8312951859783184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20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2021г.</c:v>
                </c:pt>
                <c:pt idx="1">
                  <c:v>2022г.</c:v>
                </c:pt>
                <c:pt idx="2">
                  <c:v>2023г.</c:v>
                </c:pt>
                <c:pt idx="3">
                  <c:v>2024г.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374.8</c:v>
                </c:pt>
                <c:pt idx="1">
                  <c:v>272.5</c:v>
                </c:pt>
                <c:pt idx="2">
                  <c:v>228.3</c:v>
                </c:pt>
                <c:pt idx="3" formatCode="0.0">
                  <c:v>237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Безвозмесдные поступления</c:v>
                </c:pt>
              </c:strCache>
            </c:strRef>
          </c:tx>
          <c:spPr>
            <a:solidFill>
              <a:srgbClr val="FF00FF"/>
            </a:solidFill>
          </c:spPr>
          <c:dLbls>
            <c:dLbl>
              <c:idx val="0"/>
              <c:layout>
                <c:manualLayout>
                  <c:x val="1.0802469135802469E-2"/>
                  <c:y val="-0.24130260721004432"/>
                </c:manualLayout>
              </c:layout>
              <c:showVal val="1"/>
            </c:dLbl>
            <c:dLbl>
              <c:idx val="1"/>
              <c:layout>
                <c:manualLayout>
                  <c:x val="2.1604938271604951E-2"/>
                  <c:y val="-0.2333744626619518"/>
                </c:manualLayout>
              </c:layout>
              <c:showVal val="1"/>
            </c:dLbl>
            <c:dLbl>
              <c:idx val="2"/>
              <c:layout>
                <c:manualLayout>
                  <c:x val="1.2345679012345684E-2"/>
                  <c:y val="-0.18620796513660701"/>
                </c:manualLayout>
              </c:layout>
              <c:showVal val="1"/>
            </c:dLbl>
            <c:dLbl>
              <c:idx val="3"/>
              <c:layout>
                <c:manualLayout>
                  <c:x val="1.0802469135802472E-2"/>
                  <c:y val="-0.20065596006155606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2021г.</c:v>
                </c:pt>
                <c:pt idx="1">
                  <c:v>2022г.</c:v>
                </c:pt>
                <c:pt idx="2">
                  <c:v>2023г.</c:v>
                </c:pt>
                <c:pt idx="3">
                  <c:v>2024г.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7551.3</c:v>
                </c:pt>
                <c:pt idx="1">
                  <c:v>6685.9</c:v>
                </c:pt>
                <c:pt idx="2" formatCode="0.0">
                  <c:v>5409.8</c:v>
                </c:pt>
                <c:pt idx="3">
                  <c:v>4626.7</c:v>
                </c:pt>
              </c:numCache>
            </c:numRef>
          </c:val>
        </c:ser>
        <c:shape val="box"/>
        <c:axId val="135014272"/>
        <c:axId val="135015808"/>
        <c:axId val="0"/>
      </c:bar3DChart>
      <c:catAx>
        <c:axId val="135014272"/>
        <c:scaling>
          <c:orientation val="minMax"/>
        </c:scaling>
        <c:axPos val="b"/>
        <c:numFmt formatCode="General" sourceLinked="1"/>
        <c:tickLblPos val="nextTo"/>
        <c:crossAx val="135015808"/>
        <c:crosses val="autoZero"/>
        <c:auto val="1"/>
        <c:lblAlgn val="ctr"/>
        <c:lblOffset val="100"/>
      </c:catAx>
      <c:valAx>
        <c:axId val="135015808"/>
        <c:scaling>
          <c:orientation val="minMax"/>
        </c:scaling>
        <c:axPos val="l"/>
        <c:majorGridlines/>
        <c:numFmt formatCode="General" sourceLinked="1"/>
        <c:tickLblPos val="nextTo"/>
        <c:crossAx val="13501427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7AB36D"/>
            </a:solidFill>
          </c:spPr>
          <c:dLbls>
            <c:dLbl>
              <c:idx val="0"/>
              <c:layout>
                <c:manualLayout>
                  <c:x val="-7.4039813521474727E-5"/>
                  <c:y val="-2.0914989624847665E-2"/>
                </c:manualLayout>
              </c:layout>
              <c:showVal val="1"/>
            </c:dLbl>
            <c:dLbl>
              <c:idx val="1"/>
              <c:layout>
                <c:manualLayout>
                  <c:x val="-1.4819531425157675E-4"/>
                  <c:y val="-1.5686242218635751E-2"/>
                </c:manualLayout>
              </c:layout>
              <c:showVal val="1"/>
            </c:dLbl>
            <c:dLbl>
              <c:idx val="2"/>
              <c:layout>
                <c:manualLayout>
                  <c:x val="1.321263609732441E-3"/>
                  <c:y val="-7.8433269655149764E-3"/>
                </c:manualLayout>
              </c:layout>
              <c:showVal val="1"/>
            </c:dLbl>
            <c:dLbl>
              <c:idx val="3"/>
              <c:layout>
                <c:manualLayout>
                  <c:x val="-1.4807962704294935E-4"/>
                  <c:y val="-1.5686242218635751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2021г.</c:v>
                </c:pt>
                <c:pt idx="1">
                  <c:v>2022г.</c:v>
                </c:pt>
                <c:pt idx="2">
                  <c:v>2023г.</c:v>
                </c:pt>
                <c:pt idx="3">
                  <c:v>2024г.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1141.3</c:v>
                </c:pt>
                <c:pt idx="1">
                  <c:v>1188</c:v>
                </c:pt>
                <c:pt idx="2">
                  <c:v>1214</c:v>
                </c:pt>
                <c:pt idx="3">
                  <c:v>1309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ЕСХН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-2.9384550991334991E-3"/>
                  <c:y val="-4.0109684656612242E-3"/>
                </c:manualLayout>
              </c:layout>
              <c:showVal val="1"/>
            </c:dLbl>
            <c:numFmt formatCode="#,##0.0" sourceLinked="0"/>
            <c:spPr>
              <a:noFill/>
            </c:spPr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2021г.</c:v>
                </c:pt>
                <c:pt idx="1">
                  <c:v>2022г.</c:v>
                </c:pt>
                <c:pt idx="2">
                  <c:v>2023г.</c:v>
                </c:pt>
                <c:pt idx="3">
                  <c:v>2024г.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670.4</c:v>
                </c:pt>
                <c:pt idx="1">
                  <c:v>1310</c:v>
                </c:pt>
                <c:pt idx="2">
                  <c:v>1500.5</c:v>
                </c:pt>
                <c:pt idx="3">
                  <c:v>1612.4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 на имущество физ.лиц</c:v>
                </c:pt>
              </c:strCache>
            </c:strRef>
          </c:tx>
          <c:spPr>
            <a:solidFill>
              <a:srgbClr val="FF3300"/>
            </a:solidFill>
          </c:spPr>
          <c:dLbls>
            <c:dLbl>
              <c:idx val="0"/>
              <c:layout>
                <c:manualLayout>
                  <c:x val="6.1728395061728392E-3"/>
                  <c:y val="-9.1503079608708487E-2"/>
                </c:manualLayout>
              </c:layout>
              <c:showVal val="1"/>
            </c:dLbl>
            <c:dLbl>
              <c:idx val="1"/>
              <c:layout>
                <c:manualLayout>
                  <c:x val="2.2260416996857237E-2"/>
                  <c:y val="-8.473427357884547E-2"/>
                </c:manualLayout>
              </c:layout>
              <c:showVal val="1"/>
            </c:dLbl>
            <c:dLbl>
              <c:idx val="2"/>
              <c:layout>
                <c:manualLayout>
                  <c:x val="9.2592592592592778E-3"/>
                  <c:y val="-9.673182701492046E-2"/>
                </c:manualLayout>
              </c:layout>
              <c:showVal val="1"/>
            </c:dLbl>
            <c:dLbl>
              <c:idx val="3"/>
              <c:layout>
                <c:manualLayout>
                  <c:x val="6.1728395061728392E-3"/>
                  <c:y val="-7.5816837390072833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2021г.</c:v>
                </c:pt>
                <c:pt idx="1">
                  <c:v>2022г.</c:v>
                </c:pt>
                <c:pt idx="2">
                  <c:v>2023г.</c:v>
                </c:pt>
                <c:pt idx="3">
                  <c:v>2024г.</c:v>
                </c:pt>
              </c:strCache>
            </c:strRef>
          </c:cat>
          <c:val>
            <c:numRef>
              <c:f>Лист1!$D$2:$D$5</c:f>
              <c:numCache>
                <c:formatCode>0.0</c:formatCode>
                <c:ptCount val="4"/>
                <c:pt idx="0">
                  <c:v>356.8</c:v>
                </c:pt>
                <c:pt idx="1">
                  <c:v>459</c:v>
                </c:pt>
                <c:pt idx="2">
                  <c:v>463</c:v>
                </c:pt>
                <c:pt idx="3">
                  <c:v>468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Земельный налог</c:v>
                </c:pt>
              </c:strCache>
            </c:strRef>
          </c:tx>
          <c:spPr>
            <a:solidFill>
              <a:srgbClr val="6600FF"/>
            </a:solidFill>
          </c:spPr>
          <c:dLbls>
            <c:dLbl>
              <c:idx val="0"/>
              <c:layout>
                <c:manualLayout>
                  <c:x val="-6.1728395061728392E-3"/>
                  <c:y val="8.3659958499390813E-2"/>
                </c:manualLayout>
              </c:layout>
              <c:showVal val="1"/>
            </c:dLbl>
            <c:dLbl>
              <c:idx val="1"/>
              <c:layout>
                <c:manualLayout>
                  <c:x val="-3.0864197530864226E-3"/>
                  <c:y val="7.3202463686966826E-2"/>
                </c:manualLayout>
              </c:layout>
              <c:showVal val="1"/>
            </c:dLbl>
            <c:dLbl>
              <c:idx val="2"/>
              <c:layout>
                <c:manualLayout>
                  <c:x val="7.7160493827160611E-3"/>
                  <c:y val="6.2744968874543033E-2"/>
                </c:manualLayout>
              </c:layout>
              <c:showVal val="1"/>
            </c:dLbl>
            <c:dLbl>
              <c:idx val="3"/>
              <c:layout>
                <c:manualLayout>
                  <c:x val="6.1728395061728392E-3"/>
                  <c:y val="6.7973716280754909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2021г.</c:v>
                </c:pt>
                <c:pt idx="1">
                  <c:v>2022г.</c:v>
                </c:pt>
                <c:pt idx="2">
                  <c:v>2023г.</c:v>
                </c:pt>
                <c:pt idx="3">
                  <c:v>2024г.</c:v>
                </c:pt>
              </c:strCache>
            </c:strRef>
          </c:cat>
          <c:val>
            <c:numRef>
              <c:f>Лист1!$E$2:$E$5</c:f>
              <c:numCache>
                <c:formatCode>0.0</c:formatCode>
                <c:ptCount val="4"/>
                <c:pt idx="0">
                  <c:v>2896.4</c:v>
                </c:pt>
                <c:pt idx="1">
                  <c:v>2918</c:v>
                </c:pt>
                <c:pt idx="2">
                  <c:v>3002</c:v>
                </c:pt>
                <c:pt idx="3">
                  <c:v>3089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Гос.пошлина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3.2545009843824586E-2"/>
                  <c:y val="5.7193453436753958E-2"/>
                </c:manualLayout>
              </c:layout>
              <c:showVal val="1"/>
            </c:dLbl>
            <c:dLbl>
              <c:idx val="1"/>
              <c:layout>
                <c:manualLayout>
                  <c:x val="3.0779738727380556E-2"/>
                  <c:y val="5.250232504626115E-2"/>
                </c:manualLayout>
              </c:layout>
              <c:showVal val="1"/>
            </c:dLbl>
            <c:dLbl>
              <c:idx val="2"/>
              <c:layout>
                <c:manualLayout>
                  <c:x val="3.0853778540902033E-2"/>
                  <c:y val="6.016644454884517E-2"/>
                </c:manualLayout>
              </c:layout>
              <c:showVal val="1"/>
            </c:dLbl>
            <c:dLbl>
              <c:idx val="3"/>
              <c:layout>
                <c:manualLayout>
                  <c:x val="3.1149706420570678E-2"/>
                  <c:y val="5.7193836949539327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2021г.</c:v>
                </c:pt>
                <c:pt idx="1">
                  <c:v>2022г.</c:v>
                </c:pt>
                <c:pt idx="2">
                  <c:v>2023г.</c:v>
                </c:pt>
                <c:pt idx="3">
                  <c:v>2024г.</c:v>
                </c:pt>
              </c:strCache>
            </c:strRef>
          </c:cat>
          <c:val>
            <c:numRef>
              <c:f>Лист1!$F$2:$F$5</c:f>
              <c:numCache>
                <c:formatCode>0.0</c:formatCode>
                <c:ptCount val="4"/>
                <c:pt idx="0">
                  <c:v>5</c:v>
                </c:pt>
                <c:pt idx="1">
                  <c:v>5.5</c:v>
                </c:pt>
                <c:pt idx="2">
                  <c:v>6</c:v>
                </c:pt>
                <c:pt idx="3">
                  <c:v>6.5</c:v>
                </c:pt>
              </c:numCache>
            </c:numRef>
          </c:val>
        </c:ser>
        <c:shape val="box"/>
        <c:axId val="156963584"/>
        <c:axId val="156965120"/>
        <c:axId val="0"/>
      </c:bar3DChart>
      <c:catAx>
        <c:axId val="156963584"/>
        <c:scaling>
          <c:orientation val="minMax"/>
        </c:scaling>
        <c:axPos val="l"/>
        <c:tickLblPos val="nextTo"/>
        <c:txPr>
          <a:bodyPr/>
          <a:lstStyle/>
          <a:p>
            <a:pPr>
              <a:defRPr b="1" i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6965120"/>
        <c:crossesAt val="0"/>
        <c:auto val="1"/>
        <c:lblAlgn val="ctr"/>
        <c:lblOffset val="100"/>
      </c:catAx>
      <c:valAx>
        <c:axId val="156965120"/>
        <c:scaling>
          <c:orientation val="minMax"/>
          <c:max val="1"/>
        </c:scaling>
        <c:delete val="1"/>
        <c:axPos val="b"/>
        <c:majorGridlines/>
        <c:numFmt formatCode="#,##0.00" sourceLinked="0"/>
        <c:tickLblPos val="none"/>
        <c:crossAx val="15696358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8752121414188205"/>
          <c:y val="0.12240079003633786"/>
          <c:w val="0.30807110320941777"/>
          <c:h val="0.7343713746057009"/>
        </c:manualLayout>
      </c:layout>
      <c:txPr>
        <a:bodyPr/>
        <a:lstStyle/>
        <a:p>
          <a:pPr>
            <a:defRPr lang="ru-RU" sz="1800" b="1" i="1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от использования гос.имущества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0"/>
              <c:layout>
                <c:manualLayout>
                  <c:x val="-1.4619883040935687E-3"/>
                  <c:y val="-8.7600457518647201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9.2753425607979265E-2"/>
                </c:manualLayout>
              </c:layout>
              <c:showVal val="1"/>
            </c:dLbl>
            <c:dLbl>
              <c:idx val="2"/>
              <c:layout>
                <c:manualLayout>
                  <c:x val="-5.8479532163742704E-3"/>
                  <c:y val="-8.5023973473980968E-2"/>
                </c:manualLayout>
              </c:layout>
              <c:showVal val="1"/>
            </c:dLbl>
            <c:dLbl>
              <c:idx val="3"/>
              <c:layout>
                <c:manualLayout>
                  <c:x val="-1.0233918128654956E-2"/>
                  <c:y val="-9.2753425607979265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2021г.</c:v>
                </c:pt>
                <c:pt idx="1">
                  <c:v>2022г.</c:v>
                </c:pt>
                <c:pt idx="2">
                  <c:v>2023г.</c:v>
                </c:pt>
                <c:pt idx="3">
                  <c:v>2024г.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313.3</c:v>
                </c:pt>
                <c:pt idx="1">
                  <c:v>210.6</c:v>
                </c:pt>
                <c:pt idx="2">
                  <c:v>218.6</c:v>
                </c:pt>
                <c:pt idx="3">
                  <c:v>226.9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оказания платных услуг (работ) и компенсации затрат государства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0"/>
                  <c:y val="-5.9294911744121161E-3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2021г.</c:v>
                </c:pt>
                <c:pt idx="1">
                  <c:v>2022г.</c:v>
                </c:pt>
                <c:pt idx="2">
                  <c:v>2023г.</c:v>
                </c:pt>
                <c:pt idx="3">
                  <c:v>2024г.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52.6</c:v>
                </c:pt>
                <c:pt idx="1">
                  <c:v>52.6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Штрафы, санкции, возмещение ущерба</c:v>
                </c:pt>
              </c:strCache>
            </c:strRef>
          </c:tx>
          <c:spPr>
            <a:solidFill>
              <a:srgbClr val="FF00FF"/>
            </a:solidFill>
          </c:spPr>
          <c:dLbls>
            <c:dLbl>
              <c:idx val="0"/>
              <c:layout>
                <c:manualLayout>
                  <c:x val="-1.4619883040935685E-3"/>
                  <c:y val="-8.7600457518647201E-2"/>
                </c:manualLayout>
              </c:layout>
              <c:showVal val="1"/>
            </c:dLbl>
            <c:dLbl>
              <c:idx val="1"/>
              <c:layout>
                <c:manualLayout>
                  <c:x val="1.4619883040935685E-3"/>
                  <c:y val="7.7294521339982741E-2"/>
                </c:manualLayout>
              </c:layout>
              <c:showVal val="1"/>
            </c:dLbl>
            <c:dLbl>
              <c:idx val="2"/>
              <c:layout>
                <c:manualLayout>
                  <c:x val="-2.9239766081871391E-3"/>
                  <c:y val="7.2141553250650498E-2"/>
                </c:manualLayout>
              </c:layout>
              <c:showVal val="1"/>
            </c:dLbl>
            <c:dLbl>
              <c:idx val="3"/>
              <c:layout>
                <c:manualLayout>
                  <c:x val="1.4619883040935685E-3"/>
                  <c:y val="6.4412101116652312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2021г.</c:v>
                </c:pt>
                <c:pt idx="1">
                  <c:v>2022г.</c:v>
                </c:pt>
                <c:pt idx="2">
                  <c:v>2023г.</c:v>
                </c:pt>
                <c:pt idx="3">
                  <c:v>2024г.</c:v>
                </c:pt>
              </c:strCache>
            </c:strRef>
          </c:cat>
          <c:val>
            <c:numRef>
              <c:f>Лист1!$D$2:$D$5</c:f>
              <c:numCache>
                <c:formatCode>0.0</c:formatCode>
                <c:ptCount val="4"/>
                <c:pt idx="0">
                  <c:v>8.9</c:v>
                </c:pt>
                <c:pt idx="1">
                  <c:v>9.3000000000000007</c:v>
                </c:pt>
                <c:pt idx="2">
                  <c:v>9.6999999999999993</c:v>
                </c:pt>
                <c:pt idx="3">
                  <c:v>10.1</c:v>
                </c:pt>
              </c:numCache>
            </c:numRef>
          </c:val>
        </c:ser>
        <c:shape val="box"/>
        <c:axId val="157161728"/>
        <c:axId val="157192192"/>
        <c:axId val="0"/>
      </c:bar3DChart>
      <c:catAx>
        <c:axId val="157161728"/>
        <c:scaling>
          <c:orientation val="minMax"/>
        </c:scaling>
        <c:axPos val="l"/>
        <c:tickLblPos val="nextTo"/>
        <c:crossAx val="157192192"/>
        <c:crosses val="autoZero"/>
        <c:auto val="1"/>
        <c:lblAlgn val="ctr"/>
        <c:lblOffset val="100"/>
      </c:catAx>
      <c:valAx>
        <c:axId val="157192192"/>
        <c:scaling>
          <c:orientation val="minMax"/>
        </c:scaling>
        <c:delete val="1"/>
        <c:axPos val="b"/>
        <c:majorGridlines/>
        <c:numFmt formatCode="0.0" sourceLinked="1"/>
        <c:tickLblPos val="none"/>
        <c:crossAx val="1571617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934199014596861"/>
          <c:y val="0.1359873057268047"/>
          <c:w val="0.33042409172537646"/>
          <c:h val="0.7036723266761906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Дотацияна выравнивание бюджетной обеспеченности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0"/>
              <c:layout>
                <c:manualLayout>
                  <c:x val="1.3008039036408183E-2"/>
                  <c:y val="-9.0176941563313212E-2"/>
                </c:manualLayout>
              </c:layout>
              <c:showVal val="1"/>
            </c:dLbl>
            <c:dLbl>
              <c:idx val="1"/>
              <c:layout>
                <c:manualLayout>
                  <c:x val="1.7344052048544226E-2"/>
                  <c:y val="-9.2753425607979265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9.5329909652645317E-2"/>
                </c:manualLayout>
              </c:layout>
              <c:showVal val="1"/>
            </c:dLbl>
            <c:dLbl>
              <c:idx val="3"/>
              <c:layout>
                <c:manualLayout>
                  <c:x val="5.7813506828480838E-3"/>
                  <c:y val="-8.5023973473980968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2021г.</c:v>
                </c:pt>
                <c:pt idx="1">
                  <c:v>2022г.</c:v>
                </c:pt>
                <c:pt idx="2">
                  <c:v>2023г.</c:v>
                </c:pt>
                <c:pt idx="3">
                  <c:v>2024г.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7119.1</c:v>
                </c:pt>
                <c:pt idx="1">
                  <c:v>6425.6</c:v>
                </c:pt>
                <c:pt idx="2">
                  <c:v>5140.5</c:v>
                </c:pt>
                <c:pt idx="3">
                  <c:v>4626.7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Субвенция бюджетам сельских поселений 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1.4453376707120135E-2"/>
                  <c:y val="-8.2447489429314735E-2"/>
                </c:manualLayout>
              </c:layout>
              <c:showVal val="1"/>
            </c:dLbl>
            <c:dLbl>
              <c:idx val="1"/>
              <c:layout>
                <c:manualLayout>
                  <c:x val="2.8906753414240393E-3"/>
                  <c:y val="-8.5023973473980968E-2"/>
                </c:manualLayout>
              </c:layout>
              <c:showVal val="1"/>
            </c:dLbl>
            <c:dLbl>
              <c:idx val="2"/>
              <c:layout>
                <c:manualLayout>
                  <c:x val="5.7813506828480309E-3"/>
                  <c:y val="-7.9871005384648794E-2"/>
                </c:manualLayout>
              </c:layout>
              <c:showVal val="1"/>
            </c:dLbl>
            <c:dLbl>
              <c:idx val="3"/>
              <c:layout>
                <c:manualLayout>
                  <c:x val="1.3008039036408183E-2"/>
                  <c:y val="-9.2753425607979265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2021г.</c:v>
                </c:pt>
                <c:pt idx="1">
                  <c:v>2022г.</c:v>
                </c:pt>
                <c:pt idx="2">
                  <c:v>2023г.</c:v>
                </c:pt>
                <c:pt idx="3">
                  <c:v>2024г.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240.4</c:v>
                </c:pt>
                <c:pt idx="1">
                  <c:v>242.8</c:v>
                </c:pt>
                <c:pt idx="2">
                  <c:v>251.8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Межбюджетные транферты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dLbls>
            <c:dLbl>
              <c:idx val="0"/>
              <c:layout>
                <c:manualLayout>
                  <c:x val="3.9024117109224543E-2"/>
                  <c:y val="1.0306139051423687E-2"/>
                </c:manualLayout>
              </c:layout>
              <c:showVal val="1"/>
            </c:dLbl>
            <c:dLbl>
              <c:idx val="1"/>
              <c:layout>
                <c:manualLayout>
                  <c:x val="3.6133441767800492E-2"/>
                  <c:y val="1.288262309608988E-2"/>
                </c:manualLayout>
              </c:layout>
              <c:showVal val="1"/>
            </c:dLbl>
            <c:dLbl>
              <c:idx val="2"/>
              <c:layout>
                <c:manualLayout>
                  <c:x val="3.9024117109224606E-2"/>
                  <c:y val="7.7298578795170674E-3"/>
                </c:manualLayout>
              </c:layout>
              <c:showVal val="1"/>
            </c:dLbl>
            <c:dLbl>
              <c:idx val="3"/>
              <c:layout>
                <c:manualLayout>
                  <c:x val="3.6133441767800492E-2"/>
                  <c:y val="5.152968089332184E-3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2021г.</c:v>
                </c:pt>
                <c:pt idx="1">
                  <c:v>2022г.</c:v>
                </c:pt>
                <c:pt idx="2">
                  <c:v>2023г.</c:v>
                </c:pt>
                <c:pt idx="3">
                  <c:v>2024г.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191.8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hape val="box"/>
        <c:axId val="159488256"/>
        <c:axId val="159512064"/>
        <c:axId val="0"/>
      </c:bar3DChart>
      <c:catAx>
        <c:axId val="159488256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9512064"/>
        <c:crosses val="autoZero"/>
        <c:auto val="1"/>
        <c:lblAlgn val="ctr"/>
        <c:lblOffset val="100"/>
      </c:catAx>
      <c:valAx>
        <c:axId val="15951206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9488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624475789554138"/>
          <c:y val="7.5851660729557097E-2"/>
          <c:w val="0.27167432716419981"/>
          <c:h val="0.8030718056166811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0"/>
              <c:layout>
                <c:manualLayout>
                  <c:x val="1.5432098765432108E-2"/>
                  <c:y val="-4.2752054076299E-2"/>
                </c:manualLayout>
              </c:layout>
              <c:showVal val="1"/>
            </c:dLbl>
            <c:dLbl>
              <c:idx val="1"/>
              <c:layout>
                <c:manualLayout>
                  <c:x val="1.3888888888888904E-2"/>
                  <c:y val="2.6720033797686827E-3"/>
                </c:manualLayout>
              </c:layout>
              <c:showVal val="1"/>
            </c:dLbl>
            <c:dLbl>
              <c:idx val="3"/>
              <c:layout>
                <c:manualLayout>
                  <c:x val="7.7160493827160594E-3"/>
                  <c:y val="-3.2064040557224248E-2"/>
                </c:manualLayout>
              </c:layout>
              <c:showVal val="1"/>
            </c:dLbl>
            <c:dLbl>
              <c:idx val="4"/>
              <c:layout>
                <c:manualLayout>
                  <c:x val="1.6975308641975211E-2"/>
                  <c:y val="-3.7408047316761645E-2"/>
                </c:manualLayout>
              </c:layout>
              <c:showVal val="1"/>
            </c:dLbl>
            <c:txPr>
              <a:bodyPr/>
              <a:lstStyle/>
              <a:p>
                <a:pPr>
                  <a:defRPr b="1" i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Факт 2020г.</c:v>
                </c:pt>
                <c:pt idx="1">
                  <c:v>План 2021г.</c:v>
                </c:pt>
                <c:pt idx="2">
                  <c:v>Проект 2022г.</c:v>
                </c:pt>
                <c:pt idx="3">
                  <c:v>Проект 2023 г.</c:v>
                </c:pt>
                <c:pt idx="4">
                  <c:v>Проект 2024г.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 formatCode="General">
                  <c:v>13767.6</c:v>
                </c:pt>
                <c:pt idx="1">
                  <c:v>12821</c:v>
                </c:pt>
                <c:pt idx="2" formatCode="General">
                  <c:v>12838.9</c:v>
                </c:pt>
                <c:pt idx="3" formatCode="General">
                  <c:v>11823.6</c:v>
                </c:pt>
                <c:pt idx="4" formatCode="General">
                  <c:v>11348.6</c:v>
                </c:pt>
              </c:numCache>
            </c:numRef>
          </c:val>
        </c:ser>
        <c:shape val="cylinder"/>
        <c:axId val="174745856"/>
        <c:axId val="174804992"/>
        <c:axId val="0"/>
      </c:bar3DChart>
      <c:catAx>
        <c:axId val="174745856"/>
        <c:scaling>
          <c:orientation val="minMax"/>
        </c:scaling>
        <c:axPos val="b"/>
        <c:tickLblPos val="nextTo"/>
        <c:txPr>
          <a:bodyPr/>
          <a:lstStyle/>
          <a:p>
            <a:pPr>
              <a:defRPr b="1" i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4804992"/>
        <c:crosses val="autoZero"/>
        <c:auto val="1"/>
        <c:lblAlgn val="ctr"/>
        <c:lblOffset val="100"/>
      </c:catAx>
      <c:valAx>
        <c:axId val="174804992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b="1" i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474585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2.3161854768153984E-2"/>
          <c:y val="4.5917415623066414E-2"/>
          <c:w val="0.43816207349081393"/>
          <c:h val="0.874830252102955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Развитие культуры и туризма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 algn="ctr" rtl="0">
                  <a:defRPr lang="ru-RU" sz="1800" b="1" i="1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2021г.</c:v>
                </c:pt>
                <c:pt idx="1">
                  <c:v>2022г.</c:v>
                </c:pt>
                <c:pt idx="2">
                  <c:v>2023г.</c:v>
                </c:pt>
                <c:pt idx="3">
                  <c:v>2024г.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4624</c:v>
                </c:pt>
                <c:pt idx="1">
                  <c:v>4597.7</c:v>
                </c:pt>
                <c:pt idx="2">
                  <c:v>3830.1</c:v>
                </c:pt>
                <c:pt idx="3">
                  <c:v>3631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Обеспечение качественными жилищно-коммунальными услугами населения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-4.8611111111111112E-2"/>
                  <c:y val="1.9974966805379967E-3"/>
                </c:manualLayout>
              </c:layout>
              <c:showVal val="1"/>
            </c:dLbl>
            <c:txPr>
              <a:bodyPr/>
              <a:lstStyle/>
              <a:p>
                <a:pPr>
                  <a:defRPr b="1" i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2021г.</c:v>
                </c:pt>
                <c:pt idx="1">
                  <c:v>2022г.</c:v>
                </c:pt>
                <c:pt idx="2">
                  <c:v>2023г.</c:v>
                </c:pt>
                <c:pt idx="3">
                  <c:v>2024г.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1202.8</c:v>
                </c:pt>
                <c:pt idx="1">
                  <c:v>1809.3</c:v>
                </c:pt>
                <c:pt idx="2">
                  <c:v>1661.4</c:v>
                </c:pt>
                <c:pt idx="3">
                  <c:v>1627.5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Обеспечение общественного порядка и противодействие преступности</c:v>
                </c:pt>
              </c:strCache>
            </c:strRef>
          </c:tx>
          <c:spPr>
            <a:solidFill>
              <a:srgbClr val="FF0066"/>
            </a:solidFill>
          </c:spPr>
          <c:dLbls>
            <c:dLbl>
              <c:idx val="0"/>
              <c:layout>
                <c:manualLayout>
                  <c:x val="8.3333333333333367E-3"/>
                  <c:y val="-1.3982476763765992E-2"/>
                </c:manualLayout>
              </c:layout>
              <c:showVal val="1"/>
            </c:dLbl>
            <c:dLbl>
              <c:idx val="1"/>
              <c:layout>
                <c:manualLayout>
                  <c:x val="8.3333333333333367E-3"/>
                  <c:y val="-7.989986722151992E-3"/>
                </c:manualLayout>
              </c:layout>
              <c:showVal val="1"/>
            </c:dLbl>
            <c:dLbl>
              <c:idx val="2"/>
              <c:layout>
                <c:manualLayout>
                  <c:x val="8.3333333333333367E-3"/>
                  <c:y val="-1.3982476763765992E-2"/>
                </c:manualLayout>
              </c:layout>
              <c:showVal val="1"/>
            </c:dLbl>
            <c:txPr>
              <a:bodyPr/>
              <a:lstStyle/>
              <a:p>
                <a:pPr algn="ctr" rtl="0">
                  <a:defRPr lang="ru-RU" sz="1800" b="1" i="1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2021г.</c:v>
                </c:pt>
                <c:pt idx="1">
                  <c:v>2022г.</c:v>
                </c:pt>
                <c:pt idx="2">
                  <c:v>2023г.</c:v>
                </c:pt>
                <c:pt idx="3">
                  <c:v>2024г.</c:v>
                </c:pt>
              </c:strCache>
            </c:strRef>
          </c:cat>
          <c:val>
            <c:numRef>
              <c:f>Лист1!$D$2:$D$5</c:f>
              <c:numCache>
                <c:formatCode>0.0</c:formatCode>
                <c:ptCount val="4"/>
                <c:pt idx="0">
                  <c:v>3</c:v>
                </c:pt>
                <c:pt idx="1">
                  <c:v>3</c:v>
                </c:pt>
                <c:pt idx="2">
                  <c:v>0.9</c:v>
                </c:pt>
                <c:pt idx="3">
                  <c:v>0.9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Защита населения и территории от ЧС, обеспечение пожарной безопасности и безопасночти людей на водных объектах</c:v>
                </c:pt>
              </c:strCache>
            </c:strRef>
          </c:tx>
          <c:spPr>
            <a:solidFill>
              <a:srgbClr val="0000FF"/>
            </a:solidFill>
          </c:spPr>
          <c:dLbls>
            <c:dLbl>
              <c:idx val="0"/>
              <c:layout>
                <c:manualLayout>
                  <c:x val="2.9667282727133999E-2"/>
                  <c:y val="-5.7927403735601901E-2"/>
                </c:manualLayout>
              </c:layout>
              <c:showVal val="1"/>
            </c:dLbl>
            <c:dLbl>
              <c:idx val="1"/>
              <c:layout>
                <c:manualLayout>
                  <c:x val="1.1361385056235225E-2"/>
                  <c:y val="-9.9874834026899825E-2"/>
                </c:manualLayout>
              </c:layout>
              <c:showVal val="1"/>
            </c:dLbl>
            <c:dLbl>
              <c:idx val="2"/>
              <c:layout>
                <c:manualLayout>
                  <c:x val="6.9444444444444493E-3"/>
                  <c:y val="-2.1972463485917988E-2"/>
                </c:manualLayout>
              </c:layout>
              <c:showVal val="1"/>
            </c:dLbl>
            <c:dLbl>
              <c:idx val="3"/>
              <c:layout>
                <c:manualLayout>
                  <c:x val="5.9334565454267997E-2"/>
                  <c:y val="-1.1984980083227979E-2"/>
                </c:manualLayout>
              </c:layout>
              <c:showVal val="1"/>
            </c:dLbl>
            <c:txPr>
              <a:bodyPr/>
              <a:lstStyle/>
              <a:p>
                <a:pPr algn="ctr" rtl="0">
                  <a:defRPr lang="ru-RU" sz="1800" b="1" i="1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2021г.</c:v>
                </c:pt>
                <c:pt idx="1">
                  <c:v>2022г.</c:v>
                </c:pt>
                <c:pt idx="2">
                  <c:v>2023г.</c:v>
                </c:pt>
                <c:pt idx="3">
                  <c:v>2024г.</c:v>
                </c:pt>
              </c:strCache>
            </c:strRef>
          </c:cat>
          <c:val>
            <c:numRef>
              <c:f>Лист1!$E$2:$E$5</c:f>
              <c:numCache>
                <c:formatCode>0.0</c:formatCode>
                <c:ptCount val="4"/>
                <c:pt idx="0">
                  <c:v>37.9</c:v>
                </c:pt>
                <c:pt idx="1">
                  <c:v>188</c:v>
                </c:pt>
                <c:pt idx="2">
                  <c:v>80</c:v>
                </c:pt>
                <c:pt idx="3">
                  <c:v>31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Охрана окружающей среды и рациональное природопользование</c:v>
                </c:pt>
              </c:strCache>
            </c:strRef>
          </c:tx>
          <c:spPr>
            <a:solidFill>
              <a:srgbClr val="00FF00"/>
            </a:solidFill>
          </c:spPr>
          <c:dLbls>
            <c:dLbl>
              <c:idx val="0"/>
              <c:layout>
                <c:manualLayout>
                  <c:x val="1.9666934687179012E-2"/>
                  <c:y val="-0.1178523041517418"/>
                </c:manualLayout>
              </c:layout>
              <c:showVal val="1"/>
            </c:dLbl>
            <c:dLbl>
              <c:idx val="1"/>
              <c:layout>
                <c:manualLayout>
                  <c:x val="2.7777777777778065E-3"/>
                  <c:y val="-3.1959946888607968E-2"/>
                </c:manualLayout>
              </c:layout>
              <c:showVal val="1"/>
            </c:dLbl>
            <c:dLbl>
              <c:idx val="2"/>
              <c:layout>
                <c:manualLayout>
                  <c:x val="4.0554463344699664E-3"/>
                  <c:y val="-7.3907377179905878E-2"/>
                </c:manualLayout>
              </c:layout>
              <c:showVal val="1"/>
            </c:dLbl>
            <c:dLbl>
              <c:idx val="3"/>
              <c:layout>
                <c:manualLayout>
                  <c:x val="-4.4448718097452973E-3"/>
                  <c:y val="-5.1934913693987915E-2"/>
                </c:manualLayout>
              </c:layout>
              <c:showVal val="1"/>
            </c:dLbl>
            <c:txPr>
              <a:bodyPr/>
              <a:lstStyle/>
              <a:p>
                <a:pPr algn="ctr" rtl="0">
                  <a:defRPr lang="ru-RU" sz="1800" b="1" i="1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2021г.</c:v>
                </c:pt>
                <c:pt idx="1">
                  <c:v>2022г.</c:v>
                </c:pt>
                <c:pt idx="2">
                  <c:v>2023г.</c:v>
                </c:pt>
                <c:pt idx="3">
                  <c:v>2024г.</c:v>
                </c:pt>
              </c:strCache>
            </c:strRef>
          </c:cat>
          <c:val>
            <c:numRef>
              <c:f>Лист1!$F$2:$F$5</c:f>
              <c:numCache>
                <c:formatCode>0.0</c:formatCode>
                <c:ptCount val="4"/>
                <c:pt idx="0">
                  <c:v>10</c:v>
                </c:pt>
                <c:pt idx="1">
                  <c:v>0.5</c:v>
                </c:pt>
                <c:pt idx="2">
                  <c:v>0.5</c:v>
                </c:pt>
                <c:pt idx="3">
                  <c:v>0.5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Развитие физической культуры и спорта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delete val="1"/>
            </c:dLbl>
            <c:dLbl>
              <c:idx val="1"/>
              <c:layout>
                <c:manualLayout>
                  <c:x val="1.6972636920256908E-2"/>
                  <c:y val="-8.5892357263133851E-2"/>
                </c:manualLayout>
              </c:layout>
              <c:showVal val="1"/>
            </c:dLbl>
            <c:dLbl>
              <c:idx val="2"/>
              <c:layout>
                <c:manualLayout>
                  <c:x val="3.2389468310962101E-2"/>
                  <c:y val="-0.11984980083227979"/>
                </c:manualLayout>
              </c:layout>
              <c:showVal val="1"/>
            </c:dLbl>
            <c:dLbl>
              <c:idx val="3"/>
              <c:layout>
                <c:manualLayout>
                  <c:x val="2.1083635786003616E-2"/>
                  <c:y val="-7.5904873860443867E-2"/>
                </c:manualLayout>
              </c:layout>
              <c:showVal val="1"/>
            </c:dLbl>
            <c:txPr>
              <a:bodyPr/>
              <a:lstStyle/>
              <a:p>
                <a:pPr algn="ctr" rtl="0">
                  <a:defRPr lang="ru-RU" sz="1800" b="1" i="1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2021г.</c:v>
                </c:pt>
                <c:pt idx="1">
                  <c:v>2022г.</c:v>
                </c:pt>
                <c:pt idx="2">
                  <c:v>2023г.</c:v>
                </c:pt>
                <c:pt idx="3">
                  <c:v>2024г.</c:v>
                </c:pt>
              </c:strCache>
            </c:strRef>
          </c:cat>
          <c:val>
            <c:numRef>
              <c:f>Лист1!$G$2:$G$5</c:f>
              <c:numCache>
                <c:formatCode>0.0</c:formatCode>
                <c:ptCount val="4"/>
                <c:pt idx="0">
                  <c:v>3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Создание условий для развития малого и среднего предпринимательства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2021г.</c:v>
                </c:pt>
                <c:pt idx="1">
                  <c:v>2022г.</c:v>
                </c:pt>
                <c:pt idx="2">
                  <c:v>2023г.</c:v>
                </c:pt>
                <c:pt idx="3">
                  <c:v>2024г.</c:v>
                </c:pt>
              </c:strCache>
            </c:strRef>
          </c:cat>
          <c:val>
            <c:numRef>
              <c:f>Лист1!$H$2:$H$5</c:f>
              <c:numCache>
                <c:formatCode>0.0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Энергоэффективность  и развитие энергетики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2021г.</c:v>
                </c:pt>
                <c:pt idx="1">
                  <c:v>2022г.</c:v>
                </c:pt>
                <c:pt idx="2">
                  <c:v>2023г.</c:v>
                </c:pt>
                <c:pt idx="3">
                  <c:v>2024г.</c:v>
                </c:pt>
              </c:strCache>
            </c:strRef>
          </c:cat>
          <c:val>
            <c:numRef>
              <c:f>Лист1!$I$2:$I$5</c:f>
              <c:numCache>
                <c:formatCode>0.0</c:formatCode>
                <c:ptCount val="4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</c:numCache>
            </c:numRef>
          </c:val>
        </c:ser>
        <c:shape val="cone"/>
        <c:axId val="176567424"/>
        <c:axId val="176528768"/>
        <c:axId val="0"/>
      </c:bar3DChart>
      <c:valAx>
        <c:axId val="176528768"/>
        <c:scaling>
          <c:orientation val="minMax"/>
        </c:scaling>
        <c:delete val="1"/>
        <c:axPos val="l"/>
        <c:numFmt formatCode="0.0" sourceLinked="1"/>
        <c:tickLblPos val="none"/>
        <c:crossAx val="176567424"/>
        <c:crosses val="autoZero"/>
        <c:crossBetween val="between"/>
      </c:valAx>
      <c:catAx>
        <c:axId val="17656742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 i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6528768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52118849397757017"/>
          <c:y val="0.10992192776359958"/>
          <c:w val="0.45758876580569907"/>
          <c:h val="0.89001846190239065"/>
        </c:manualLayout>
      </c:layout>
      <c:txPr>
        <a:bodyPr/>
        <a:lstStyle/>
        <a:p>
          <a:pPr>
            <a:defRPr sz="1600" b="1" i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gif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4D6533-4F9F-4800-95C9-9F54E09AFDB1}" type="doc">
      <dgm:prSet loTypeId="urn:microsoft.com/office/officeart/2005/8/layout/vList4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B47770A-AC8E-4DF8-B4EE-0EA7CD4F8276}">
      <dgm:prSet phldrT="[Текст]"/>
      <dgm:spPr/>
      <dgm:t>
        <a:bodyPr/>
        <a:lstStyle/>
        <a:p>
          <a:r>
            <a:rPr lang="ru-RU" i="1" dirty="0" smtClean="0"/>
            <a:t>Обеспечение устойчивости бюджета</a:t>
          </a:r>
          <a:endParaRPr lang="ru-RU" i="1" dirty="0"/>
        </a:p>
      </dgm:t>
    </dgm:pt>
    <dgm:pt modelId="{47567D8F-5043-4765-9F36-B95BFC477819}" type="parTrans" cxnId="{6D9B8C9C-B962-41F1-98E5-E3F8DAB7DB59}">
      <dgm:prSet/>
      <dgm:spPr/>
      <dgm:t>
        <a:bodyPr/>
        <a:lstStyle/>
        <a:p>
          <a:endParaRPr lang="ru-RU"/>
        </a:p>
      </dgm:t>
    </dgm:pt>
    <dgm:pt modelId="{81EA14B0-652F-4BB5-BD08-B2672486E19C}" type="sibTrans" cxnId="{6D9B8C9C-B962-41F1-98E5-E3F8DAB7DB59}">
      <dgm:prSet/>
      <dgm:spPr/>
      <dgm:t>
        <a:bodyPr/>
        <a:lstStyle/>
        <a:p>
          <a:endParaRPr lang="ru-RU"/>
        </a:p>
      </dgm:t>
    </dgm:pt>
    <dgm:pt modelId="{98A952AA-040D-4BC2-B31C-838102A148F1}">
      <dgm:prSet phldrT="[Текст]"/>
      <dgm:spPr/>
      <dgm:t>
        <a:bodyPr/>
        <a:lstStyle/>
        <a:p>
          <a:r>
            <a:rPr lang="ru-RU" i="1" dirty="0" smtClean="0"/>
            <a:t>Исполнение принятых обязательств</a:t>
          </a:r>
          <a:endParaRPr lang="ru-RU" i="1" dirty="0"/>
        </a:p>
      </dgm:t>
    </dgm:pt>
    <dgm:pt modelId="{52424375-3C6D-41F2-B8D5-F44423C6302F}" type="parTrans" cxnId="{644BF401-69BC-4AED-8B72-9F95175342AB}">
      <dgm:prSet/>
      <dgm:spPr/>
      <dgm:t>
        <a:bodyPr/>
        <a:lstStyle/>
        <a:p>
          <a:endParaRPr lang="ru-RU"/>
        </a:p>
      </dgm:t>
    </dgm:pt>
    <dgm:pt modelId="{F4E79462-9A85-4BFF-9F77-960639FF42D3}" type="sibTrans" cxnId="{644BF401-69BC-4AED-8B72-9F95175342AB}">
      <dgm:prSet/>
      <dgm:spPr/>
      <dgm:t>
        <a:bodyPr/>
        <a:lstStyle/>
        <a:p>
          <a:endParaRPr lang="ru-RU"/>
        </a:p>
      </dgm:t>
    </dgm:pt>
    <dgm:pt modelId="{54D85BC2-30AB-4008-B22F-30846D405921}">
      <dgm:prSet phldrT="[Текст]"/>
      <dgm:spPr/>
      <dgm:t>
        <a:bodyPr/>
        <a:lstStyle/>
        <a:p>
          <a:r>
            <a:rPr lang="ru-RU" i="1" dirty="0" smtClean="0"/>
            <a:t>Повышение эффективности и результативности расходов</a:t>
          </a:r>
          <a:endParaRPr lang="ru-RU" i="1" dirty="0"/>
        </a:p>
      </dgm:t>
    </dgm:pt>
    <dgm:pt modelId="{911107A5-4695-435B-BF13-790A3415E87D}" type="parTrans" cxnId="{0BD31D28-57D5-4F51-88DC-1DF38F5C26D5}">
      <dgm:prSet/>
      <dgm:spPr/>
      <dgm:t>
        <a:bodyPr/>
        <a:lstStyle/>
        <a:p>
          <a:endParaRPr lang="ru-RU"/>
        </a:p>
      </dgm:t>
    </dgm:pt>
    <dgm:pt modelId="{D5867F8D-A1F4-457F-ABDE-61E76C9F86E4}" type="sibTrans" cxnId="{0BD31D28-57D5-4F51-88DC-1DF38F5C26D5}">
      <dgm:prSet/>
      <dgm:spPr/>
      <dgm:t>
        <a:bodyPr/>
        <a:lstStyle/>
        <a:p>
          <a:endParaRPr lang="ru-RU"/>
        </a:p>
      </dgm:t>
    </dgm:pt>
    <dgm:pt modelId="{9948CA0A-9624-4F2F-84D6-09B00356B571}" type="pres">
      <dgm:prSet presAssocID="{464D6533-4F9F-4800-95C9-9F54E09AFDB1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E086F4-BAB7-435B-BBB4-7EA118CFF0B0}" type="pres">
      <dgm:prSet presAssocID="{9B47770A-AC8E-4DF8-B4EE-0EA7CD4F8276}" presName="comp" presStyleCnt="0"/>
      <dgm:spPr/>
    </dgm:pt>
    <dgm:pt modelId="{63D874A7-FB2A-4504-A5F2-D462E2252B7C}" type="pres">
      <dgm:prSet presAssocID="{9B47770A-AC8E-4DF8-B4EE-0EA7CD4F8276}" presName="box" presStyleLbl="node1" presStyleIdx="0" presStyleCnt="3"/>
      <dgm:spPr/>
      <dgm:t>
        <a:bodyPr/>
        <a:lstStyle/>
        <a:p>
          <a:endParaRPr lang="ru-RU"/>
        </a:p>
      </dgm:t>
    </dgm:pt>
    <dgm:pt modelId="{EBDE273F-4DE5-43EA-B558-5E366FE0FF5D}" type="pres">
      <dgm:prSet presAssocID="{9B47770A-AC8E-4DF8-B4EE-0EA7CD4F8276}" presName="img" presStyleLbl="fgImgPlace1" presStyleIdx="0" presStyleCnt="3" custScaleX="60040" custScaleY="136922" custLinFactNeighborX="-12323" custLinFactNeighborY="1710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FFE0898-4CE7-4E2A-B1AA-C1FD4B4E5E7D}" type="pres">
      <dgm:prSet presAssocID="{9B47770A-AC8E-4DF8-B4EE-0EA7CD4F8276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77CD2B-CDBC-4EDB-AE64-584847C6AFA5}" type="pres">
      <dgm:prSet presAssocID="{81EA14B0-652F-4BB5-BD08-B2672486E19C}" presName="spacer" presStyleCnt="0"/>
      <dgm:spPr/>
    </dgm:pt>
    <dgm:pt modelId="{750386D1-FD4A-4039-A7C5-A068FAE1720B}" type="pres">
      <dgm:prSet presAssocID="{98A952AA-040D-4BC2-B31C-838102A148F1}" presName="comp" presStyleCnt="0"/>
      <dgm:spPr/>
    </dgm:pt>
    <dgm:pt modelId="{AEFCDBB1-7F84-4C60-9A9D-B2E43CE15BCE}" type="pres">
      <dgm:prSet presAssocID="{98A952AA-040D-4BC2-B31C-838102A148F1}" presName="box" presStyleLbl="node1" presStyleIdx="1" presStyleCnt="3"/>
      <dgm:spPr/>
      <dgm:t>
        <a:bodyPr/>
        <a:lstStyle/>
        <a:p>
          <a:endParaRPr lang="ru-RU"/>
        </a:p>
      </dgm:t>
    </dgm:pt>
    <dgm:pt modelId="{E826F309-22B0-496B-AF47-B50F5651DC26}" type="pres">
      <dgm:prSet presAssocID="{98A952AA-040D-4BC2-B31C-838102A148F1}" presName="img" presStyleLbl="fgImgPlace1" presStyleIdx="1" presStyleCnt="3" custScaleX="71565" custScaleY="114308" custLinFactNeighborX="-10901" custLinFactNeighborY="5345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D5EBCB93-2049-49D6-939F-C8C0765C7F4C}" type="pres">
      <dgm:prSet presAssocID="{98A952AA-040D-4BC2-B31C-838102A148F1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30E7E2-7D02-46F8-8790-688E68976D83}" type="pres">
      <dgm:prSet presAssocID="{F4E79462-9A85-4BFF-9F77-960639FF42D3}" presName="spacer" presStyleCnt="0"/>
      <dgm:spPr/>
    </dgm:pt>
    <dgm:pt modelId="{F4087BD9-9EDF-435A-903F-4824B3C3F064}" type="pres">
      <dgm:prSet presAssocID="{54D85BC2-30AB-4008-B22F-30846D405921}" presName="comp" presStyleCnt="0"/>
      <dgm:spPr/>
    </dgm:pt>
    <dgm:pt modelId="{B1D2F946-0CAD-4158-B540-95113B8E4B3D}" type="pres">
      <dgm:prSet presAssocID="{54D85BC2-30AB-4008-B22F-30846D405921}" presName="box" presStyleLbl="node1" presStyleIdx="2" presStyleCnt="3"/>
      <dgm:spPr/>
      <dgm:t>
        <a:bodyPr/>
        <a:lstStyle/>
        <a:p>
          <a:endParaRPr lang="ru-RU"/>
        </a:p>
      </dgm:t>
    </dgm:pt>
    <dgm:pt modelId="{09DB8691-D678-4C3F-BA2A-3BF83D5E0511}" type="pres">
      <dgm:prSet presAssocID="{54D85BC2-30AB-4008-B22F-30846D405921}" presName="img" presStyleLbl="fgImgPlace1" presStyleIdx="2" presStyleCnt="3" custScaleX="76005" custScaleY="98092" custLinFactNeighborX="-8681" custLinFactNeighborY="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21ED556E-7FC5-4E07-AC22-747F1C58764B}" type="pres">
      <dgm:prSet presAssocID="{54D85BC2-30AB-4008-B22F-30846D405921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BD31D28-57D5-4F51-88DC-1DF38F5C26D5}" srcId="{464D6533-4F9F-4800-95C9-9F54E09AFDB1}" destId="{54D85BC2-30AB-4008-B22F-30846D405921}" srcOrd="2" destOrd="0" parTransId="{911107A5-4695-435B-BF13-790A3415E87D}" sibTransId="{D5867F8D-A1F4-457F-ABDE-61E76C9F86E4}"/>
    <dgm:cxn modelId="{87E3055E-4514-4453-8DC4-7D746F8EC44F}" type="presOf" srcId="{9B47770A-AC8E-4DF8-B4EE-0EA7CD4F8276}" destId="{0FFE0898-4CE7-4E2A-B1AA-C1FD4B4E5E7D}" srcOrd="1" destOrd="0" presId="urn:microsoft.com/office/officeart/2005/8/layout/vList4"/>
    <dgm:cxn modelId="{F8EF187B-23A9-4AE6-B8D5-7FFF501F2A55}" type="presOf" srcId="{9B47770A-AC8E-4DF8-B4EE-0EA7CD4F8276}" destId="{63D874A7-FB2A-4504-A5F2-D462E2252B7C}" srcOrd="0" destOrd="0" presId="urn:microsoft.com/office/officeart/2005/8/layout/vList4"/>
    <dgm:cxn modelId="{FFA4508E-228D-42B3-815E-83B5D1EC59F1}" type="presOf" srcId="{98A952AA-040D-4BC2-B31C-838102A148F1}" destId="{D5EBCB93-2049-49D6-939F-C8C0765C7F4C}" srcOrd="1" destOrd="0" presId="urn:microsoft.com/office/officeart/2005/8/layout/vList4"/>
    <dgm:cxn modelId="{F6E2CAAF-FA70-4422-92A6-5CC12CEE700F}" type="presOf" srcId="{98A952AA-040D-4BC2-B31C-838102A148F1}" destId="{AEFCDBB1-7F84-4C60-9A9D-B2E43CE15BCE}" srcOrd="0" destOrd="0" presId="urn:microsoft.com/office/officeart/2005/8/layout/vList4"/>
    <dgm:cxn modelId="{7A2A26E1-D04D-4C1E-A0B3-EFE13F3FDE35}" type="presOf" srcId="{54D85BC2-30AB-4008-B22F-30846D405921}" destId="{21ED556E-7FC5-4E07-AC22-747F1C58764B}" srcOrd="1" destOrd="0" presId="urn:microsoft.com/office/officeart/2005/8/layout/vList4"/>
    <dgm:cxn modelId="{A73D4FD5-FE49-488B-8AE8-92ACC6DF3743}" type="presOf" srcId="{464D6533-4F9F-4800-95C9-9F54E09AFDB1}" destId="{9948CA0A-9624-4F2F-84D6-09B00356B571}" srcOrd="0" destOrd="0" presId="urn:microsoft.com/office/officeart/2005/8/layout/vList4"/>
    <dgm:cxn modelId="{644BF401-69BC-4AED-8B72-9F95175342AB}" srcId="{464D6533-4F9F-4800-95C9-9F54E09AFDB1}" destId="{98A952AA-040D-4BC2-B31C-838102A148F1}" srcOrd="1" destOrd="0" parTransId="{52424375-3C6D-41F2-B8D5-F44423C6302F}" sibTransId="{F4E79462-9A85-4BFF-9F77-960639FF42D3}"/>
    <dgm:cxn modelId="{6D9B8C9C-B962-41F1-98E5-E3F8DAB7DB59}" srcId="{464D6533-4F9F-4800-95C9-9F54E09AFDB1}" destId="{9B47770A-AC8E-4DF8-B4EE-0EA7CD4F8276}" srcOrd="0" destOrd="0" parTransId="{47567D8F-5043-4765-9F36-B95BFC477819}" sibTransId="{81EA14B0-652F-4BB5-BD08-B2672486E19C}"/>
    <dgm:cxn modelId="{C40F0043-FF28-4649-87E9-B639BE3D99AE}" type="presOf" srcId="{54D85BC2-30AB-4008-B22F-30846D405921}" destId="{B1D2F946-0CAD-4158-B540-95113B8E4B3D}" srcOrd="0" destOrd="0" presId="urn:microsoft.com/office/officeart/2005/8/layout/vList4"/>
    <dgm:cxn modelId="{11088E40-748B-4B1E-8326-CA4F241FD9B1}" type="presParOf" srcId="{9948CA0A-9624-4F2F-84D6-09B00356B571}" destId="{20E086F4-BAB7-435B-BBB4-7EA118CFF0B0}" srcOrd="0" destOrd="0" presId="urn:microsoft.com/office/officeart/2005/8/layout/vList4"/>
    <dgm:cxn modelId="{DE9C6FF2-D8E1-44D8-9563-E1A744DE44ED}" type="presParOf" srcId="{20E086F4-BAB7-435B-BBB4-7EA118CFF0B0}" destId="{63D874A7-FB2A-4504-A5F2-D462E2252B7C}" srcOrd="0" destOrd="0" presId="urn:microsoft.com/office/officeart/2005/8/layout/vList4"/>
    <dgm:cxn modelId="{569017B2-6E44-4786-905D-B0C74BA498CD}" type="presParOf" srcId="{20E086F4-BAB7-435B-BBB4-7EA118CFF0B0}" destId="{EBDE273F-4DE5-43EA-B558-5E366FE0FF5D}" srcOrd="1" destOrd="0" presId="urn:microsoft.com/office/officeart/2005/8/layout/vList4"/>
    <dgm:cxn modelId="{935D97E8-8E81-4962-9D51-EE071C62AD63}" type="presParOf" srcId="{20E086F4-BAB7-435B-BBB4-7EA118CFF0B0}" destId="{0FFE0898-4CE7-4E2A-B1AA-C1FD4B4E5E7D}" srcOrd="2" destOrd="0" presId="urn:microsoft.com/office/officeart/2005/8/layout/vList4"/>
    <dgm:cxn modelId="{6A5C08E4-9FA0-43B8-9D71-FC3DF6C9583E}" type="presParOf" srcId="{9948CA0A-9624-4F2F-84D6-09B00356B571}" destId="{0A77CD2B-CDBC-4EDB-AE64-584847C6AFA5}" srcOrd="1" destOrd="0" presId="urn:microsoft.com/office/officeart/2005/8/layout/vList4"/>
    <dgm:cxn modelId="{73C91F8D-93D6-444F-B28F-8949EF4E3113}" type="presParOf" srcId="{9948CA0A-9624-4F2F-84D6-09B00356B571}" destId="{750386D1-FD4A-4039-A7C5-A068FAE1720B}" srcOrd="2" destOrd="0" presId="urn:microsoft.com/office/officeart/2005/8/layout/vList4"/>
    <dgm:cxn modelId="{C37E055A-A3F6-4A2F-AFE3-CE9793F3C59D}" type="presParOf" srcId="{750386D1-FD4A-4039-A7C5-A068FAE1720B}" destId="{AEFCDBB1-7F84-4C60-9A9D-B2E43CE15BCE}" srcOrd="0" destOrd="0" presId="urn:microsoft.com/office/officeart/2005/8/layout/vList4"/>
    <dgm:cxn modelId="{D09792F6-DB82-4F35-9303-97BCCC524DDA}" type="presParOf" srcId="{750386D1-FD4A-4039-A7C5-A068FAE1720B}" destId="{E826F309-22B0-496B-AF47-B50F5651DC26}" srcOrd="1" destOrd="0" presId="urn:microsoft.com/office/officeart/2005/8/layout/vList4"/>
    <dgm:cxn modelId="{310A5C7F-372D-44BE-A4C1-81800D185B1A}" type="presParOf" srcId="{750386D1-FD4A-4039-A7C5-A068FAE1720B}" destId="{D5EBCB93-2049-49D6-939F-C8C0765C7F4C}" srcOrd="2" destOrd="0" presId="urn:microsoft.com/office/officeart/2005/8/layout/vList4"/>
    <dgm:cxn modelId="{6445939F-918E-4B84-B82C-5D40D3DCE1B1}" type="presParOf" srcId="{9948CA0A-9624-4F2F-84D6-09B00356B571}" destId="{6630E7E2-7D02-46F8-8790-688E68976D83}" srcOrd="3" destOrd="0" presId="urn:microsoft.com/office/officeart/2005/8/layout/vList4"/>
    <dgm:cxn modelId="{AD118B9D-CA1E-4B25-A019-7DB4725BB014}" type="presParOf" srcId="{9948CA0A-9624-4F2F-84D6-09B00356B571}" destId="{F4087BD9-9EDF-435A-903F-4824B3C3F064}" srcOrd="4" destOrd="0" presId="urn:microsoft.com/office/officeart/2005/8/layout/vList4"/>
    <dgm:cxn modelId="{137BA894-CCDF-4DA0-B733-896869340815}" type="presParOf" srcId="{F4087BD9-9EDF-435A-903F-4824B3C3F064}" destId="{B1D2F946-0CAD-4158-B540-95113B8E4B3D}" srcOrd="0" destOrd="0" presId="urn:microsoft.com/office/officeart/2005/8/layout/vList4"/>
    <dgm:cxn modelId="{5048E4F7-5A90-437E-BB90-3FBC2C489EBB}" type="presParOf" srcId="{F4087BD9-9EDF-435A-903F-4824B3C3F064}" destId="{09DB8691-D678-4C3F-BA2A-3BF83D5E0511}" srcOrd="1" destOrd="0" presId="urn:microsoft.com/office/officeart/2005/8/layout/vList4"/>
    <dgm:cxn modelId="{5102F060-4992-4FD4-A7B5-33E66E316866}" type="presParOf" srcId="{F4087BD9-9EDF-435A-903F-4824B3C3F064}" destId="{21ED556E-7FC5-4E07-AC22-747F1C58764B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B05D51-267E-4A7C-BBC6-89DBC9B34B2B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A98D78-E81A-40B9-8BA0-FB67BEC66D6A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bg2">
                  <a:lumMod val="25000"/>
                </a:schemeClr>
              </a:solidFill>
            </a:rPr>
            <a:t>Доходы бюджета состоят из  </a:t>
          </a:r>
          <a:r>
            <a:rPr lang="ru-RU" dirty="0" smtClean="0">
              <a:solidFill>
                <a:schemeClr val="bg2">
                  <a:lumMod val="25000"/>
                </a:schemeClr>
              </a:solidFill>
            </a:rPr>
            <a:t>налоговых, неналоговых доходов и безвозмездных </a:t>
          </a:r>
          <a:r>
            <a:rPr lang="ru-RU" dirty="0" smtClean="0">
              <a:solidFill>
                <a:schemeClr val="bg2">
                  <a:lumMod val="25000"/>
                </a:schemeClr>
              </a:solidFill>
            </a:rPr>
            <a:t>поступлений</a:t>
          </a:r>
          <a:endParaRPr lang="ru-RU" dirty="0">
            <a:solidFill>
              <a:schemeClr val="bg2">
                <a:lumMod val="25000"/>
              </a:schemeClr>
            </a:solidFill>
          </a:endParaRPr>
        </a:p>
      </dgm:t>
    </dgm:pt>
    <dgm:pt modelId="{2CA7DE13-DE53-4023-9FC6-C7F01D03A0DF}" type="parTrans" cxnId="{7D1A70FC-9509-4FC6-A9C5-701ABF39384E}">
      <dgm:prSet/>
      <dgm:spPr/>
      <dgm:t>
        <a:bodyPr/>
        <a:lstStyle/>
        <a:p>
          <a:endParaRPr lang="ru-RU"/>
        </a:p>
      </dgm:t>
    </dgm:pt>
    <dgm:pt modelId="{1CE30C49-8AC3-4701-857F-F53F4950F500}" type="sibTrans" cxnId="{7D1A70FC-9509-4FC6-A9C5-701ABF39384E}">
      <dgm:prSet/>
      <dgm:spPr/>
      <dgm:t>
        <a:bodyPr/>
        <a:lstStyle/>
        <a:p>
          <a:endParaRPr lang="ru-RU"/>
        </a:p>
      </dgm:t>
    </dgm:pt>
    <dgm:pt modelId="{EF61A0D7-2271-4450-8D35-ADABA9298D4D}">
      <dgm:prSet phldrT="[Текст]" custT="1"/>
      <dgm:spPr/>
      <dgm:t>
        <a:bodyPr/>
        <a:lstStyle/>
        <a:p>
          <a:pPr algn="ctr"/>
          <a:endParaRPr lang="ru-RU" sz="1800" b="1" dirty="0" smtClean="0"/>
        </a:p>
        <a:p>
          <a:pPr algn="ctr"/>
          <a:r>
            <a:rPr lang="ru-RU" sz="1800" b="1" dirty="0" smtClean="0"/>
            <a:t>Налоговые доходы:</a:t>
          </a:r>
        </a:p>
        <a:p>
          <a:pPr algn="l"/>
          <a:r>
            <a:rPr lang="ru-RU" sz="1800" b="1" dirty="0" smtClean="0"/>
            <a:t>1. Налог на доходы с физических лиц;</a:t>
          </a:r>
        </a:p>
        <a:p>
          <a:pPr algn="l"/>
          <a:r>
            <a:rPr lang="ru-RU" sz="1800" b="1" dirty="0" smtClean="0"/>
            <a:t>2. Единый сельскохозяйственный налог;</a:t>
          </a:r>
        </a:p>
        <a:p>
          <a:pPr algn="l"/>
          <a:r>
            <a:rPr lang="ru-RU" sz="1800" b="1" dirty="0" smtClean="0"/>
            <a:t>3.Земельный налог;</a:t>
          </a:r>
        </a:p>
        <a:p>
          <a:pPr algn="l"/>
          <a:r>
            <a:rPr lang="ru-RU" sz="1800" b="1" dirty="0" smtClean="0"/>
            <a:t>4. Налог на имущество физ.лиц;</a:t>
          </a:r>
        </a:p>
        <a:p>
          <a:pPr algn="l"/>
          <a:r>
            <a:rPr lang="ru-RU" sz="1800" b="1" dirty="0" smtClean="0"/>
            <a:t>5. Государственная пошлина.</a:t>
          </a:r>
        </a:p>
        <a:p>
          <a:pPr algn="ctr"/>
          <a:endParaRPr lang="ru-RU" sz="1700" dirty="0"/>
        </a:p>
      </dgm:t>
    </dgm:pt>
    <dgm:pt modelId="{31322AB3-7DAA-410B-8D2C-AB288C543545}" type="parTrans" cxnId="{382D0C44-DCC5-4866-8522-1130CC8FD640}">
      <dgm:prSet/>
      <dgm:spPr/>
      <dgm:t>
        <a:bodyPr/>
        <a:lstStyle/>
        <a:p>
          <a:endParaRPr lang="ru-RU"/>
        </a:p>
      </dgm:t>
    </dgm:pt>
    <dgm:pt modelId="{15B419C4-DC52-40E5-AD44-63884CC12468}" type="sibTrans" cxnId="{382D0C44-DCC5-4866-8522-1130CC8FD640}">
      <dgm:prSet/>
      <dgm:spPr/>
      <dgm:t>
        <a:bodyPr/>
        <a:lstStyle/>
        <a:p>
          <a:endParaRPr lang="ru-RU"/>
        </a:p>
      </dgm:t>
    </dgm:pt>
    <dgm:pt modelId="{B1E5F171-05DD-4ACB-B1A5-F23062E48EF4}">
      <dgm:prSet phldrT="[Текст]" custT="1"/>
      <dgm:spPr/>
      <dgm:t>
        <a:bodyPr/>
        <a:lstStyle/>
        <a:p>
          <a:pPr algn="l"/>
          <a:r>
            <a:rPr lang="ru-RU" sz="1800" b="1" dirty="0" smtClean="0"/>
            <a:t>Неналоговые доходы:</a:t>
          </a:r>
        </a:p>
        <a:p>
          <a:pPr algn="l"/>
          <a:r>
            <a:rPr lang="ru-RU" sz="1800" b="1" dirty="0" smtClean="0"/>
            <a:t>1.Доходы, получаемые в виде арендной платы;</a:t>
          </a:r>
        </a:p>
        <a:p>
          <a:pPr algn="l"/>
          <a:r>
            <a:rPr lang="ru-RU" sz="1800" b="1" dirty="0" smtClean="0"/>
            <a:t>2. Доходы от продажи земельных участков;</a:t>
          </a:r>
        </a:p>
        <a:p>
          <a:pPr algn="l"/>
          <a:r>
            <a:rPr lang="ru-RU" sz="1800" b="1" dirty="0" smtClean="0"/>
            <a:t>3. Штрафы, санкции, возмещение ущерба</a:t>
          </a:r>
          <a:endParaRPr lang="ru-RU" sz="1800" b="1" dirty="0"/>
        </a:p>
      </dgm:t>
    </dgm:pt>
    <dgm:pt modelId="{05032AA6-2E50-4B8E-8088-A3BF9AD13467}" type="parTrans" cxnId="{A19B8A14-9266-4066-B25E-D3F8AE9F86D7}">
      <dgm:prSet/>
      <dgm:spPr/>
      <dgm:t>
        <a:bodyPr/>
        <a:lstStyle/>
        <a:p>
          <a:endParaRPr lang="ru-RU"/>
        </a:p>
      </dgm:t>
    </dgm:pt>
    <dgm:pt modelId="{0950635F-1E80-4064-B154-AEE07FB73A9A}" type="sibTrans" cxnId="{A19B8A14-9266-4066-B25E-D3F8AE9F86D7}">
      <dgm:prSet/>
      <dgm:spPr/>
      <dgm:t>
        <a:bodyPr/>
        <a:lstStyle/>
        <a:p>
          <a:endParaRPr lang="ru-RU"/>
        </a:p>
      </dgm:t>
    </dgm:pt>
    <dgm:pt modelId="{4F5A654C-99B3-48E8-B9DD-20D954D9288C}">
      <dgm:prSet phldrT="[Текст]" custT="1"/>
      <dgm:spPr/>
      <dgm:t>
        <a:bodyPr/>
        <a:lstStyle/>
        <a:p>
          <a:pPr algn="l"/>
          <a:r>
            <a:rPr lang="ru-RU" sz="1800" b="1" dirty="0" smtClean="0"/>
            <a:t>Безвозмездные поступления:</a:t>
          </a:r>
        </a:p>
        <a:p>
          <a:pPr algn="l"/>
          <a:r>
            <a:rPr lang="ru-RU" sz="1800" b="1" dirty="0" smtClean="0"/>
            <a:t>1. Безвозмездные поступления из федерального , областного бюджетов в форме дотаций, субсидий, субвенций, иных межбюджетных трансфертов</a:t>
          </a:r>
          <a:endParaRPr lang="ru-RU" sz="1800" b="1" dirty="0"/>
        </a:p>
      </dgm:t>
    </dgm:pt>
    <dgm:pt modelId="{E5C1657A-C47F-417D-AB1C-D9EAB676A555}" type="parTrans" cxnId="{85892370-36A2-4974-BA71-12C5CA2B9A0E}">
      <dgm:prSet/>
      <dgm:spPr/>
      <dgm:t>
        <a:bodyPr/>
        <a:lstStyle/>
        <a:p>
          <a:endParaRPr lang="ru-RU"/>
        </a:p>
      </dgm:t>
    </dgm:pt>
    <dgm:pt modelId="{BAAA4742-E623-43FE-A93B-C0B0DFBE9575}" type="sibTrans" cxnId="{85892370-36A2-4974-BA71-12C5CA2B9A0E}">
      <dgm:prSet/>
      <dgm:spPr/>
      <dgm:t>
        <a:bodyPr/>
        <a:lstStyle/>
        <a:p>
          <a:endParaRPr lang="ru-RU"/>
        </a:p>
      </dgm:t>
    </dgm:pt>
    <dgm:pt modelId="{42638E1C-778C-4254-B015-CC54456135E9}" type="pres">
      <dgm:prSet presAssocID="{DDB05D51-267E-4A7C-BBC6-89DBC9B34B2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B4A594-9EB1-4D5C-BEBE-0A62A5DCC73F}" type="pres">
      <dgm:prSet presAssocID="{E8A98D78-E81A-40B9-8BA0-FB67BEC66D6A}" presName="roof" presStyleLbl="dkBgShp" presStyleIdx="0" presStyleCnt="2"/>
      <dgm:spPr/>
      <dgm:t>
        <a:bodyPr/>
        <a:lstStyle/>
        <a:p>
          <a:endParaRPr lang="ru-RU"/>
        </a:p>
      </dgm:t>
    </dgm:pt>
    <dgm:pt modelId="{1BFF60A8-F3AB-413C-936E-12833E4C2CB7}" type="pres">
      <dgm:prSet presAssocID="{E8A98D78-E81A-40B9-8BA0-FB67BEC66D6A}" presName="pillars" presStyleCnt="0"/>
      <dgm:spPr/>
      <dgm:t>
        <a:bodyPr/>
        <a:lstStyle/>
        <a:p>
          <a:endParaRPr lang="ru-RU"/>
        </a:p>
      </dgm:t>
    </dgm:pt>
    <dgm:pt modelId="{D8848A01-1898-4873-9B17-50892FB97885}" type="pres">
      <dgm:prSet presAssocID="{E8A98D78-E81A-40B9-8BA0-FB67BEC66D6A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E0DE8E-90F2-4EF0-9030-6237B18CED83}" type="pres">
      <dgm:prSet presAssocID="{B1E5F171-05DD-4ACB-B1A5-F23062E48EF4}" presName="pillarX" presStyleLbl="node1" presStyleIdx="1" presStyleCnt="3" custScaleX="106455" custScaleY="1010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544A5C-6EA4-4992-8279-12E83E418618}" type="pres">
      <dgm:prSet presAssocID="{4F5A654C-99B3-48E8-B9DD-20D954D9288C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067937-FF2B-4E7A-8B55-451D8E36A187}" type="pres">
      <dgm:prSet presAssocID="{E8A98D78-E81A-40B9-8BA0-FB67BEC66D6A}" presName="base" presStyleLbl="dkBgShp" presStyleIdx="1" presStyleCnt="2"/>
      <dgm:spPr/>
      <dgm:t>
        <a:bodyPr/>
        <a:lstStyle/>
        <a:p>
          <a:endParaRPr lang="ru-RU"/>
        </a:p>
      </dgm:t>
    </dgm:pt>
  </dgm:ptLst>
  <dgm:cxnLst>
    <dgm:cxn modelId="{85892370-36A2-4974-BA71-12C5CA2B9A0E}" srcId="{E8A98D78-E81A-40B9-8BA0-FB67BEC66D6A}" destId="{4F5A654C-99B3-48E8-B9DD-20D954D9288C}" srcOrd="2" destOrd="0" parTransId="{E5C1657A-C47F-417D-AB1C-D9EAB676A555}" sibTransId="{BAAA4742-E623-43FE-A93B-C0B0DFBE9575}"/>
    <dgm:cxn modelId="{7D1A70FC-9509-4FC6-A9C5-701ABF39384E}" srcId="{DDB05D51-267E-4A7C-BBC6-89DBC9B34B2B}" destId="{E8A98D78-E81A-40B9-8BA0-FB67BEC66D6A}" srcOrd="0" destOrd="0" parTransId="{2CA7DE13-DE53-4023-9FC6-C7F01D03A0DF}" sibTransId="{1CE30C49-8AC3-4701-857F-F53F4950F500}"/>
    <dgm:cxn modelId="{A19B8A14-9266-4066-B25E-D3F8AE9F86D7}" srcId="{E8A98D78-E81A-40B9-8BA0-FB67BEC66D6A}" destId="{B1E5F171-05DD-4ACB-B1A5-F23062E48EF4}" srcOrd="1" destOrd="0" parTransId="{05032AA6-2E50-4B8E-8088-A3BF9AD13467}" sibTransId="{0950635F-1E80-4064-B154-AEE07FB73A9A}"/>
    <dgm:cxn modelId="{0AA50FAB-2330-4130-8430-4AE0FC27517D}" type="presOf" srcId="{EF61A0D7-2271-4450-8D35-ADABA9298D4D}" destId="{D8848A01-1898-4873-9B17-50892FB97885}" srcOrd="0" destOrd="0" presId="urn:microsoft.com/office/officeart/2005/8/layout/hList3"/>
    <dgm:cxn modelId="{A7E5B7A6-6CF4-41D4-89B3-EADA1DCA9B49}" type="presOf" srcId="{B1E5F171-05DD-4ACB-B1A5-F23062E48EF4}" destId="{B5E0DE8E-90F2-4EF0-9030-6237B18CED83}" srcOrd="0" destOrd="0" presId="urn:microsoft.com/office/officeart/2005/8/layout/hList3"/>
    <dgm:cxn modelId="{CDEFB054-B653-4F0C-8397-82AAEEB16EE4}" type="presOf" srcId="{DDB05D51-267E-4A7C-BBC6-89DBC9B34B2B}" destId="{42638E1C-778C-4254-B015-CC54456135E9}" srcOrd="0" destOrd="0" presId="urn:microsoft.com/office/officeart/2005/8/layout/hList3"/>
    <dgm:cxn modelId="{382D0C44-DCC5-4866-8522-1130CC8FD640}" srcId="{E8A98D78-E81A-40B9-8BA0-FB67BEC66D6A}" destId="{EF61A0D7-2271-4450-8D35-ADABA9298D4D}" srcOrd="0" destOrd="0" parTransId="{31322AB3-7DAA-410B-8D2C-AB288C543545}" sibTransId="{15B419C4-DC52-40E5-AD44-63884CC12468}"/>
    <dgm:cxn modelId="{039B7550-543D-460A-98AE-6C9A4545A924}" type="presOf" srcId="{4F5A654C-99B3-48E8-B9DD-20D954D9288C}" destId="{1C544A5C-6EA4-4992-8279-12E83E418618}" srcOrd="0" destOrd="0" presId="urn:microsoft.com/office/officeart/2005/8/layout/hList3"/>
    <dgm:cxn modelId="{36640990-0162-47EB-990D-2634AB302C74}" type="presOf" srcId="{E8A98D78-E81A-40B9-8BA0-FB67BEC66D6A}" destId="{6DB4A594-9EB1-4D5C-BEBE-0A62A5DCC73F}" srcOrd="0" destOrd="0" presId="urn:microsoft.com/office/officeart/2005/8/layout/hList3"/>
    <dgm:cxn modelId="{6D30B910-C1AA-4EDD-8AC1-0D6EA3E3EC76}" type="presParOf" srcId="{42638E1C-778C-4254-B015-CC54456135E9}" destId="{6DB4A594-9EB1-4D5C-BEBE-0A62A5DCC73F}" srcOrd="0" destOrd="0" presId="urn:microsoft.com/office/officeart/2005/8/layout/hList3"/>
    <dgm:cxn modelId="{065BDD7A-EE1A-4F64-B52D-8CD98D43A0BF}" type="presParOf" srcId="{42638E1C-778C-4254-B015-CC54456135E9}" destId="{1BFF60A8-F3AB-413C-936E-12833E4C2CB7}" srcOrd="1" destOrd="0" presId="urn:microsoft.com/office/officeart/2005/8/layout/hList3"/>
    <dgm:cxn modelId="{D7C5EBF7-C183-4E40-A613-F817CEA2DD9B}" type="presParOf" srcId="{1BFF60A8-F3AB-413C-936E-12833E4C2CB7}" destId="{D8848A01-1898-4873-9B17-50892FB97885}" srcOrd="0" destOrd="0" presId="urn:microsoft.com/office/officeart/2005/8/layout/hList3"/>
    <dgm:cxn modelId="{3876E939-F9BD-434D-B6DE-EF6973B2307C}" type="presParOf" srcId="{1BFF60A8-F3AB-413C-936E-12833E4C2CB7}" destId="{B5E0DE8E-90F2-4EF0-9030-6237B18CED83}" srcOrd="1" destOrd="0" presId="urn:microsoft.com/office/officeart/2005/8/layout/hList3"/>
    <dgm:cxn modelId="{8C277A95-E3FC-4F01-96FB-3306AB038960}" type="presParOf" srcId="{1BFF60A8-F3AB-413C-936E-12833E4C2CB7}" destId="{1C544A5C-6EA4-4992-8279-12E83E418618}" srcOrd="2" destOrd="0" presId="urn:microsoft.com/office/officeart/2005/8/layout/hList3"/>
    <dgm:cxn modelId="{4C1762B0-BA1E-4E73-B5AB-CD2634AEB184}" type="presParOf" srcId="{42638E1C-778C-4254-B015-CC54456135E9}" destId="{99067937-FF2B-4E7A-8B55-451D8E36A187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3D874A7-FB2A-4504-A5F2-D462E2252B7C}">
      <dsp:nvSpPr>
        <dsp:cNvPr id="0" name=""/>
        <dsp:cNvSpPr/>
      </dsp:nvSpPr>
      <dsp:spPr>
        <a:xfrm>
          <a:off x="0" y="62530"/>
          <a:ext cx="8229599" cy="13112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i="1" kern="1200" dirty="0" smtClean="0"/>
            <a:t>Обеспечение устойчивости бюджета</a:t>
          </a:r>
          <a:endParaRPr lang="ru-RU" sz="3300" i="1" kern="1200" dirty="0"/>
        </a:p>
      </dsp:txBody>
      <dsp:txXfrm>
        <a:off x="1777044" y="62530"/>
        <a:ext cx="6452555" cy="1311240"/>
      </dsp:txXfrm>
    </dsp:sp>
    <dsp:sp modelId="{EBDE273F-4DE5-43EA-B558-5E366FE0FF5D}">
      <dsp:nvSpPr>
        <dsp:cNvPr id="0" name=""/>
        <dsp:cNvSpPr/>
      </dsp:nvSpPr>
      <dsp:spPr>
        <a:xfrm>
          <a:off x="257152" y="179377"/>
          <a:ext cx="988210" cy="143630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AEFCDBB1-7F84-4C60-9A9D-B2E43CE15BCE}">
      <dsp:nvSpPr>
        <dsp:cNvPr id="0" name=""/>
        <dsp:cNvSpPr/>
      </dsp:nvSpPr>
      <dsp:spPr>
        <a:xfrm>
          <a:off x="0" y="1567425"/>
          <a:ext cx="8229599" cy="13112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i="1" kern="1200" dirty="0" smtClean="0"/>
            <a:t>Исполнение принятых обязательств</a:t>
          </a:r>
          <a:endParaRPr lang="ru-RU" sz="3300" i="1" kern="1200" dirty="0"/>
        </a:p>
      </dsp:txBody>
      <dsp:txXfrm>
        <a:off x="1777044" y="1567425"/>
        <a:ext cx="6452555" cy="1311240"/>
      </dsp:txXfrm>
    </dsp:sp>
    <dsp:sp modelId="{E826F309-22B0-496B-AF47-B50F5651DC26}">
      <dsp:nvSpPr>
        <dsp:cNvPr id="0" name=""/>
        <dsp:cNvSpPr/>
      </dsp:nvSpPr>
      <dsp:spPr>
        <a:xfrm>
          <a:off x="185711" y="1679573"/>
          <a:ext cx="1177902" cy="119908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B1D2F946-0CAD-4158-B540-95113B8E4B3D}">
      <dsp:nvSpPr>
        <dsp:cNvPr id="0" name=""/>
        <dsp:cNvSpPr/>
      </dsp:nvSpPr>
      <dsp:spPr>
        <a:xfrm>
          <a:off x="0" y="3009790"/>
          <a:ext cx="8229599" cy="13112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i="1" kern="1200" dirty="0" smtClean="0"/>
            <a:t>Повышение эффективности и результативности расходов</a:t>
          </a:r>
          <a:endParaRPr lang="ru-RU" sz="3300" i="1" kern="1200" dirty="0"/>
        </a:p>
      </dsp:txBody>
      <dsp:txXfrm>
        <a:off x="1777044" y="3009790"/>
        <a:ext cx="6452555" cy="1311240"/>
      </dsp:txXfrm>
    </dsp:sp>
    <dsp:sp modelId="{09DB8691-D678-4C3F-BA2A-3BF83D5E0511}">
      <dsp:nvSpPr>
        <dsp:cNvPr id="0" name=""/>
        <dsp:cNvSpPr/>
      </dsp:nvSpPr>
      <dsp:spPr>
        <a:xfrm>
          <a:off x="185711" y="3150932"/>
          <a:ext cx="1250981" cy="102897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B4A594-9EB1-4D5C-BEBE-0A62A5DCC73F}">
      <dsp:nvSpPr>
        <dsp:cNvPr id="0" name=""/>
        <dsp:cNvSpPr/>
      </dsp:nvSpPr>
      <dsp:spPr>
        <a:xfrm>
          <a:off x="0" y="0"/>
          <a:ext cx="8229599" cy="1607355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>
              <a:solidFill>
                <a:schemeClr val="bg2">
                  <a:lumMod val="25000"/>
                </a:schemeClr>
              </a:solidFill>
            </a:rPr>
            <a:t>Доходы бюджета состоят из  </a:t>
          </a:r>
          <a:r>
            <a:rPr lang="ru-RU" sz="3400" kern="1200" dirty="0" smtClean="0">
              <a:solidFill>
                <a:schemeClr val="bg2">
                  <a:lumMod val="25000"/>
                </a:schemeClr>
              </a:solidFill>
            </a:rPr>
            <a:t>налоговых, неналоговых доходов и безвозмездных </a:t>
          </a:r>
          <a:r>
            <a:rPr lang="ru-RU" sz="3400" kern="1200" dirty="0" smtClean="0">
              <a:solidFill>
                <a:schemeClr val="bg2">
                  <a:lumMod val="25000"/>
                </a:schemeClr>
              </a:solidFill>
            </a:rPr>
            <a:t>поступлений</a:t>
          </a:r>
          <a:endParaRPr lang="ru-RU" sz="34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0" y="0"/>
        <a:ext cx="8229599" cy="1607355"/>
      </dsp:txXfrm>
    </dsp:sp>
    <dsp:sp modelId="{D8848A01-1898-4873-9B17-50892FB97885}">
      <dsp:nvSpPr>
        <dsp:cNvPr id="0" name=""/>
        <dsp:cNvSpPr/>
      </dsp:nvSpPr>
      <dsp:spPr>
        <a:xfrm>
          <a:off x="1769" y="1607355"/>
          <a:ext cx="2684264" cy="33754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Налоговые доходы: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1. Налог на доходы с физических лиц;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2. Единый сельскохозяйственный налог;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3.Земельный налог;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4. Налог на имущество физ.лиц;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5. Государственная пошлина.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>
        <a:off x="1769" y="1607355"/>
        <a:ext cx="2684264" cy="3375445"/>
      </dsp:txXfrm>
    </dsp:sp>
    <dsp:sp modelId="{B5E0DE8E-90F2-4EF0-9030-6237B18CED83}">
      <dsp:nvSpPr>
        <dsp:cNvPr id="0" name=""/>
        <dsp:cNvSpPr/>
      </dsp:nvSpPr>
      <dsp:spPr>
        <a:xfrm>
          <a:off x="2686033" y="1589498"/>
          <a:ext cx="2857533" cy="34111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Неналоговые доходы: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1.Доходы, получаемые в виде арендной платы;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2. Доходы от продажи земельных участков;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3. Штрафы, санкции, возмещение ущерба</a:t>
          </a:r>
          <a:endParaRPr lang="ru-RU" sz="1800" b="1" kern="1200" dirty="0"/>
        </a:p>
      </dsp:txBody>
      <dsp:txXfrm>
        <a:off x="2686033" y="1589498"/>
        <a:ext cx="2857533" cy="3411157"/>
      </dsp:txXfrm>
    </dsp:sp>
    <dsp:sp modelId="{1C544A5C-6EA4-4992-8279-12E83E418618}">
      <dsp:nvSpPr>
        <dsp:cNvPr id="0" name=""/>
        <dsp:cNvSpPr/>
      </dsp:nvSpPr>
      <dsp:spPr>
        <a:xfrm>
          <a:off x="5543566" y="1607355"/>
          <a:ext cx="2684264" cy="33754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Безвозмездные поступления: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1. Безвозмездные поступления из федерального , областного бюджетов в форме дотаций, субсидий, субвенций, иных межбюджетных трансфертов</a:t>
          </a:r>
          <a:endParaRPr lang="ru-RU" sz="1800" b="1" kern="1200" dirty="0"/>
        </a:p>
      </dsp:txBody>
      <dsp:txXfrm>
        <a:off x="5543566" y="1607355"/>
        <a:ext cx="2684264" cy="3375445"/>
      </dsp:txXfrm>
    </dsp:sp>
    <dsp:sp modelId="{99067937-FF2B-4E7A-8B55-451D8E36A187}">
      <dsp:nvSpPr>
        <dsp:cNvPr id="0" name=""/>
        <dsp:cNvSpPr/>
      </dsp:nvSpPr>
      <dsp:spPr>
        <a:xfrm>
          <a:off x="0" y="4982800"/>
          <a:ext cx="8229599" cy="37504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0.2323</cdr:x>
      <cdr:y>0.52285</cdr:y>
    </cdr:from>
    <cdr:to>
      <cdr:x>0.25834</cdr:x>
      <cdr:y>0.53734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 rot="10800000">
          <a:off x="1911726" y="2578038"/>
          <a:ext cx="214298" cy="71447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0.3898</cdr:x>
      <cdr:y>0.49364</cdr:y>
    </cdr:from>
    <cdr:to>
      <cdr:x>0.43321</cdr:x>
      <cdr:y>0.55612</cdr:y>
    </cdr:to>
    <cdr:sp macro="" textlink="">
      <cdr:nvSpPr>
        <cdr:cNvPr id="5" name="Прямая со стрелкой 4"/>
        <cdr:cNvSpPr/>
      </cdr:nvSpPr>
      <cdr:spPr>
        <a:xfrm xmlns:a="http://schemas.openxmlformats.org/drawingml/2006/main" rot="10800000">
          <a:off x="3207870" y="2434022"/>
          <a:ext cx="357246" cy="30807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>
            <a:ln>
              <a:solidFill>
                <a:schemeClr val="tx1"/>
              </a:solidFill>
            </a:ln>
          </a:endParaRPr>
        </a:p>
      </cdr:txBody>
    </cdr:sp>
  </cdr:relSizeAnchor>
  <cdr:relSizeAnchor xmlns:cdr="http://schemas.openxmlformats.org/drawingml/2006/chartDrawing">
    <cdr:from>
      <cdr:x>0.54729</cdr:x>
      <cdr:y>0.47903</cdr:y>
    </cdr:from>
    <cdr:to>
      <cdr:x>0.5907</cdr:x>
      <cdr:y>0.55713</cdr:y>
    </cdr:to>
    <cdr:sp macro="" textlink="">
      <cdr:nvSpPr>
        <cdr:cNvPr id="7" name="Прямая со стрелкой 6"/>
        <cdr:cNvSpPr/>
      </cdr:nvSpPr>
      <cdr:spPr>
        <a:xfrm xmlns:a="http://schemas.openxmlformats.org/drawingml/2006/main" rot="10800000">
          <a:off x="4504014" y="2362014"/>
          <a:ext cx="357247" cy="38509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>
            <a:ln>
              <a:solidFill>
                <a:schemeClr val="tx1"/>
              </a:solidFill>
            </a:ln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0.8073</cdr:x>
      <cdr:y>0.01471</cdr:y>
    </cdr:from>
    <cdr:to>
      <cdr:x>0.98611</cdr:x>
      <cdr:y>0.13235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43734" y="71438"/>
          <a:ext cx="1471594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r"/>
          <a:r>
            <a:rPr lang="ru-RU" sz="2000" b="1" i="1" dirty="0">
              <a:latin typeface="Times New Roman" pitchFamily="18" charset="0"/>
              <a:cs typeface="Times New Roman" pitchFamily="18" charset="0"/>
            </a:rPr>
            <a:t>т</a:t>
          </a:r>
          <a:r>
            <a:rPr lang="ru-RU" sz="2000" b="1" i="1" dirty="0" smtClean="0">
              <a:latin typeface="Times New Roman" pitchFamily="18" charset="0"/>
              <a:cs typeface="Times New Roman" pitchFamily="18" charset="0"/>
            </a:rPr>
            <a:t>ыс. руб.</a:t>
          </a:r>
          <a:endParaRPr lang="ru-RU" sz="2000" b="1" i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0.62089</cdr:x>
      <cdr:y>0.41151</cdr:y>
    </cdr:from>
    <cdr:to>
      <cdr:x>0.62916</cdr:x>
      <cdr:y>0.45261</cdr:y>
    </cdr:to>
    <cdr:sp macro="" textlink="">
      <cdr:nvSpPr>
        <cdr:cNvPr id="8" name="Прямая со стрелкой 7"/>
        <cdr:cNvSpPr/>
      </cdr:nvSpPr>
      <cdr:spPr>
        <a:xfrm xmlns:a="http://schemas.openxmlformats.org/drawingml/2006/main" rot="16200000" flipH="1">
          <a:off x="5295546" y="2217415"/>
          <a:ext cx="214334" cy="71485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0.61256</cdr:x>
      <cdr:y>0.17677</cdr:y>
    </cdr:from>
    <cdr:to>
      <cdr:x>0.62992</cdr:x>
      <cdr:y>0.22089</cdr:y>
    </cdr:to>
    <cdr:sp macro="" textlink="">
      <cdr:nvSpPr>
        <cdr:cNvPr id="12" name="Прямая со стрелкой 11"/>
        <cdr:cNvSpPr/>
      </cdr:nvSpPr>
      <cdr:spPr>
        <a:xfrm xmlns:a="http://schemas.openxmlformats.org/drawingml/2006/main" rot="16200000" flipH="1">
          <a:off x="5254950" y="961866"/>
          <a:ext cx="230084" cy="15006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>
            <a:ln>
              <a:solidFill>
                <a:schemeClr val="tx1"/>
              </a:solidFill>
            </a:ln>
          </a:endParaRPr>
        </a:p>
      </cdr:txBody>
    </cdr:sp>
  </cdr:relSizeAnchor>
  <cdr:relSizeAnchor xmlns:cdr="http://schemas.openxmlformats.org/drawingml/2006/chartDrawing">
    <cdr:from>
      <cdr:x>0.61256</cdr:x>
      <cdr:y>0.82575</cdr:y>
    </cdr:from>
    <cdr:to>
      <cdr:x>0.6386</cdr:x>
      <cdr:y>0.88457</cdr:y>
    </cdr:to>
    <cdr:sp macro="" textlink="">
      <cdr:nvSpPr>
        <cdr:cNvPr id="22" name="Прямая со стрелкой 21"/>
        <cdr:cNvSpPr/>
      </cdr:nvSpPr>
      <cdr:spPr>
        <a:xfrm xmlns:a="http://schemas.openxmlformats.org/drawingml/2006/main" rot="16200000" flipH="1">
          <a:off x="5254135" y="4347057"/>
          <a:ext cx="306743" cy="225089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>
            <a:ln>
              <a:solidFill>
                <a:schemeClr val="tx1"/>
              </a:solidFill>
            </a:ln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0.85198</cdr:x>
      <cdr:y>0</cdr:y>
    </cdr:from>
    <cdr:to>
      <cdr:x>1</cdr:x>
      <cdr:y>0.10145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400948" y="0"/>
          <a:ext cx="1285852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b="1" i="1" dirty="0"/>
            <a:t>т</a:t>
          </a:r>
          <a:r>
            <a:rPr lang="ru-RU" sz="1600" b="1" i="1" dirty="0" smtClean="0"/>
            <a:t>ыс. руб.</a:t>
          </a:r>
          <a:endParaRPr lang="ru-RU" sz="1600" b="1" i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CC39D-645F-4E4F-A92B-D87D55BF527E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92F44E-3C84-4815-B3E1-AD044A4D1E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2F44E-3C84-4815-B3E1-AD044A4D1E8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0CBA1EB-6AEF-45F7-AB43-ABA498BC2AD4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A1EB-6AEF-45F7-AB43-ABA498BC2AD4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A1EB-6AEF-45F7-AB43-ABA498BC2AD4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A1EB-6AEF-45F7-AB43-ABA498BC2AD4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A1EB-6AEF-45F7-AB43-ABA498BC2AD4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A1EB-6AEF-45F7-AB43-ABA498BC2AD4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0CBA1EB-6AEF-45F7-AB43-ABA498BC2AD4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0CBA1EB-6AEF-45F7-AB43-ABA498BC2AD4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A1EB-6AEF-45F7-AB43-ABA498BC2AD4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A1EB-6AEF-45F7-AB43-ABA498BC2AD4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A1EB-6AEF-45F7-AB43-ABA498BC2AD4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0CBA1EB-6AEF-45F7-AB43-ABA498BC2AD4}" type="datetimeFigureOut">
              <a:rPr lang="ru-RU" smtClean="0"/>
              <a:pPr/>
              <a:t>10.12.2021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8064" y="1916832"/>
            <a:ext cx="3995936" cy="18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Constantia" pitchFamily="18" charset="0"/>
              </a:rPr>
              <a:t/>
            </a:r>
            <a:br>
              <a:rPr lang="ru-RU" sz="2000" dirty="0" smtClean="0">
                <a:latin typeface="Constantia" pitchFamily="18" charset="0"/>
              </a:rPr>
            </a:br>
            <a:r>
              <a:rPr lang="ru-RU" sz="2000" dirty="0" smtClean="0">
                <a:latin typeface="Constantia" pitchFamily="18" charset="0"/>
              </a:rPr>
              <a:t/>
            </a:r>
            <a:br>
              <a:rPr lang="ru-RU" sz="2000" dirty="0" smtClean="0">
                <a:latin typeface="Constantia" pitchFamily="18" charset="0"/>
              </a:rPr>
            </a:br>
            <a:r>
              <a:rPr lang="ru-RU" sz="2000" dirty="0" smtClean="0">
                <a:latin typeface="Constantia" pitchFamily="18" charset="0"/>
              </a:rPr>
              <a:t/>
            </a:r>
            <a:br>
              <a:rPr lang="ru-RU" sz="2000" dirty="0" smtClean="0">
                <a:latin typeface="Constantia" pitchFamily="18" charset="0"/>
              </a:rPr>
            </a:br>
            <a:r>
              <a:rPr lang="ru-RU" sz="2000" dirty="0" smtClean="0">
                <a:latin typeface="Constantia" pitchFamily="18" charset="0"/>
              </a:rPr>
              <a:t/>
            </a:r>
            <a:br>
              <a:rPr lang="ru-RU" sz="2000" dirty="0" smtClean="0">
                <a:latin typeface="Constantia" pitchFamily="18" charset="0"/>
              </a:rPr>
            </a:br>
            <a:r>
              <a:rPr lang="ru-RU" sz="2000" i="1" dirty="0" smtClean="0">
                <a:solidFill>
                  <a:schemeClr val="bg1"/>
                </a:solidFill>
                <a:latin typeface="Constantia" pitchFamily="18" charset="0"/>
              </a:rPr>
              <a:t>Администрация Лозновского </a:t>
            </a:r>
            <a:br>
              <a:rPr lang="ru-RU" sz="2000" i="1" dirty="0" smtClean="0">
                <a:solidFill>
                  <a:schemeClr val="bg1"/>
                </a:solidFill>
                <a:latin typeface="Constantia" pitchFamily="18" charset="0"/>
              </a:rPr>
            </a:br>
            <a:r>
              <a:rPr lang="ru-RU" sz="2000" i="1" dirty="0" smtClean="0">
                <a:solidFill>
                  <a:schemeClr val="bg1"/>
                </a:solidFill>
                <a:latin typeface="Constantia" pitchFamily="18" charset="0"/>
              </a:rPr>
              <a:t>сельского поселения</a:t>
            </a:r>
            <a:br>
              <a:rPr lang="ru-RU" sz="2000" i="1" dirty="0" smtClean="0">
                <a:solidFill>
                  <a:schemeClr val="bg1"/>
                </a:solidFill>
                <a:latin typeface="Constantia" pitchFamily="18" charset="0"/>
              </a:rPr>
            </a:br>
            <a:r>
              <a:rPr lang="ru-RU" sz="2000" i="1" dirty="0" smtClean="0">
                <a:solidFill>
                  <a:schemeClr val="bg1"/>
                </a:solidFill>
                <a:latin typeface="Constantia" pitchFamily="18" charset="0"/>
              </a:rPr>
              <a:t>Цимлянского </a:t>
            </a:r>
            <a:r>
              <a:rPr lang="ru-RU" sz="2000" i="1" dirty="0" smtClean="0">
                <a:solidFill>
                  <a:schemeClr val="bg1"/>
                </a:solidFill>
                <a:latin typeface="Constantia" pitchFamily="18" charset="0"/>
              </a:rPr>
              <a:t>района</a:t>
            </a:r>
            <a:r>
              <a:rPr lang="ru-RU" sz="2000" dirty="0" smtClean="0">
                <a:latin typeface="Constantia" pitchFamily="18" charset="0"/>
              </a:rPr>
              <a:t/>
            </a:r>
            <a:br>
              <a:rPr lang="ru-RU" sz="2000" dirty="0" smtClean="0">
                <a:latin typeface="Constantia" pitchFamily="18" charset="0"/>
              </a:rPr>
            </a:br>
            <a:r>
              <a:rPr lang="ru-RU" sz="4900" b="1" i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БЮДЖЕТ </a:t>
            </a:r>
            <a:r>
              <a:rPr lang="ru-RU" sz="4900" b="1" i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ДЛЯ ГРАЖДАН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9632" y="3573016"/>
            <a:ext cx="69127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Проект </a:t>
            </a:r>
            <a:r>
              <a:rPr lang="ru-RU" sz="3600" b="1" i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бюджета Лозновского сельского поселения Цимлянского района на </a:t>
            </a:r>
            <a:r>
              <a:rPr lang="ru-RU" sz="3600" b="1" i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2022 </a:t>
            </a:r>
            <a:r>
              <a:rPr lang="ru-RU" sz="3600" b="1" i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год и на плановый период </a:t>
            </a:r>
            <a:r>
              <a:rPr lang="ru-RU" sz="3600" b="1" i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2023 </a:t>
            </a:r>
            <a:r>
              <a:rPr lang="ru-RU" sz="3600" b="1" i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и </a:t>
            </a:r>
            <a:r>
              <a:rPr lang="ru-RU" sz="3600" b="1" i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2024 </a:t>
            </a:r>
            <a:r>
              <a:rPr lang="ru-RU" sz="3600" b="1" i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годов</a:t>
            </a:r>
          </a:p>
        </p:txBody>
      </p:sp>
      <p:pic>
        <p:nvPicPr>
          <p:cNvPr id="1026" name="Picture 2" descr="C:\Users\Пользователь\Documents\Бюджет\2022-2024\Публичные слушанья\79_bi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8640"/>
            <a:ext cx="4956248" cy="32994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64096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rgbClr val="000099"/>
                </a:solidFill>
              </a:rPr>
              <a:t>Расходы бюджета сельского поселения на </a:t>
            </a:r>
            <a:br>
              <a:rPr lang="ru-RU" sz="2400" b="1" i="1" dirty="0" smtClean="0">
                <a:solidFill>
                  <a:srgbClr val="000099"/>
                </a:solidFill>
              </a:rPr>
            </a:br>
            <a:r>
              <a:rPr lang="ru-RU" sz="2400" b="1" i="1" dirty="0" smtClean="0">
                <a:solidFill>
                  <a:srgbClr val="000099"/>
                </a:solidFill>
              </a:rPr>
              <a:t>2021 </a:t>
            </a:r>
            <a:r>
              <a:rPr lang="ru-RU" sz="2400" b="1" i="1" dirty="0" smtClean="0">
                <a:solidFill>
                  <a:srgbClr val="000099"/>
                </a:solidFill>
              </a:rPr>
              <a:t>год и на плановый период </a:t>
            </a:r>
            <a:r>
              <a:rPr lang="ru-RU" sz="2400" b="1" i="1" dirty="0" smtClean="0">
                <a:solidFill>
                  <a:srgbClr val="000099"/>
                </a:solidFill>
              </a:rPr>
              <a:t>2022 </a:t>
            </a:r>
            <a:r>
              <a:rPr lang="ru-RU" sz="2400" b="1" i="1" dirty="0" smtClean="0">
                <a:solidFill>
                  <a:srgbClr val="000099"/>
                </a:solidFill>
              </a:rPr>
              <a:t>и </a:t>
            </a:r>
            <a:r>
              <a:rPr lang="ru-RU" sz="2400" b="1" i="1" dirty="0" smtClean="0">
                <a:solidFill>
                  <a:srgbClr val="000099"/>
                </a:solidFill>
              </a:rPr>
              <a:t>2023 </a:t>
            </a:r>
            <a:r>
              <a:rPr lang="ru-RU" sz="2400" b="1" i="1" dirty="0" smtClean="0">
                <a:solidFill>
                  <a:srgbClr val="000099"/>
                </a:solidFill>
              </a:rPr>
              <a:t>годов</a:t>
            </a:r>
            <a:endParaRPr lang="ru-RU" sz="2400" b="1" i="1" dirty="0">
              <a:solidFill>
                <a:srgbClr val="000099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214422"/>
          <a:ext cx="8715436" cy="5090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2279"/>
                <a:gridCol w="1477193"/>
                <a:gridCol w="1034035"/>
                <a:gridCol w="1034035"/>
                <a:gridCol w="1107894"/>
              </a:tblGrid>
              <a:tr h="93892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показателей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Ожидаемое исполнение 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за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2021г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2022г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2023г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2024г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557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5940,0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5589,7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5607,7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5669,3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557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240,2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242,6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251,6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57249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188,0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557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4326,2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1881,2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1733,3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1699,4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456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456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456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4624,0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4607,7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3830,1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3631,0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456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Социальное обеспечение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308,7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302,4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302,4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456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4561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15646,4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12838,9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11823,6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11348,6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286644" y="85723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тыс.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b="1" i="1" dirty="0" smtClean="0"/>
              <a:t>.</a:t>
            </a:r>
            <a:endParaRPr lang="ru-RU" b="1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820472" cy="1080120"/>
          </a:xfrm>
        </p:spPr>
        <p:txBody>
          <a:bodyPr>
            <a:noAutofit/>
          </a:bodyPr>
          <a:lstStyle/>
          <a:p>
            <a:pPr algn="ctr"/>
            <a:r>
              <a:rPr lang="ru-RU" sz="2900" b="1" i="1" dirty="0" smtClean="0"/>
              <a:t>Динамика расходов бюджета сельского поселения на </a:t>
            </a:r>
            <a:r>
              <a:rPr lang="ru-RU" sz="2900" b="1" i="1" dirty="0" smtClean="0"/>
              <a:t>2022 </a:t>
            </a:r>
            <a:r>
              <a:rPr lang="ru-RU" sz="2900" b="1" i="1" dirty="0" smtClean="0"/>
              <a:t>год и на плановый период </a:t>
            </a:r>
            <a:r>
              <a:rPr lang="ru-RU" sz="2900" b="1" i="1" dirty="0" smtClean="0"/>
              <a:t>2023 </a:t>
            </a:r>
            <a:r>
              <a:rPr lang="ru-RU" sz="2900" b="1" i="1" dirty="0" smtClean="0"/>
              <a:t>и </a:t>
            </a:r>
            <a:r>
              <a:rPr lang="ru-RU" sz="2900" b="1" i="1" dirty="0" smtClean="0"/>
              <a:t>2024 </a:t>
            </a:r>
            <a:r>
              <a:rPr lang="ru-RU" sz="2900" b="1" i="1" dirty="0" smtClean="0"/>
              <a:t>годов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71613"/>
          <a:ext cx="8229600" cy="4752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43702" y="1214422"/>
            <a:ext cx="2000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045496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900" b="1" i="1" dirty="0" smtClean="0"/>
              <a:t>Программная структура расходов бюджета                  на </a:t>
            </a:r>
            <a:r>
              <a:rPr lang="ru-RU" sz="2900" b="1" i="1" dirty="0" smtClean="0"/>
              <a:t>2022-2024 </a:t>
            </a:r>
            <a:r>
              <a:rPr lang="ru-RU" sz="2900" b="1" i="1" dirty="0" smtClean="0"/>
              <a:t>гг.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79512" y="500042"/>
          <a:ext cx="8964488" cy="6357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072330" y="785794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тыс. руб.</a:t>
            </a:r>
            <a:endParaRPr lang="ru-RU" b="1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1214446"/>
          </a:xfrm>
        </p:spPr>
        <p:txBody>
          <a:bodyPr vert="horz" lIns="0" rIns="0" bIns="0" anchor="b">
            <a:noAutofit/>
          </a:bodyPr>
          <a:lstStyle/>
          <a:p>
            <a:pPr algn="ctr"/>
            <a:r>
              <a:rPr lang="ru-RU" sz="4000" b="1" i="1" dirty="0" smtClean="0"/>
              <a:t>Администрация Лозновского сельского поселения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844824"/>
            <a:ext cx="8435280" cy="47297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СПАСИБО ЗА ВНИМАНИЕ!</a:t>
            </a:r>
          </a:p>
        </p:txBody>
      </p:sp>
      <p:pic>
        <p:nvPicPr>
          <p:cNvPr id="6" name="Содержимое 7" descr="Surovikinski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924944"/>
            <a:ext cx="5286412" cy="358400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57884" y="3214686"/>
            <a:ext cx="30718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347311</a:t>
            </a:r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, Ростовская область, Цимлянский район, х.Лозной, </a:t>
            </a:r>
          </a:p>
          <a:p>
            <a:pPr algn="ctr"/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ул. Мира, д. 65.</a:t>
            </a:r>
          </a:p>
          <a:p>
            <a:pPr algn="ctr"/>
            <a:endParaRPr lang="ru-RU" b="1" i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/>
            <a:endParaRPr lang="ru-RU" b="1" i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тел. 8 86391 43149</a:t>
            </a:r>
          </a:p>
          <a:p>
            <a:pPr algn="ctr"/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е</a:t>
            </a:r>
            <a:r>
              <a:rPr lang="en-US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mail</a:t>
            </a:r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sp41428@donpac.ru</a:t>
            </a:r>
            <a:endParaRPr lang="ru-RU" b="1" i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ocuments\Бюджет\2022-2024\Публичные слушанья\бюдже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204864"/>
            <a:ext cx="3661206" cy="2304256"/>
          </a:xfrm>
          <a:prstGeom prst="rect">
            <a:avLst/>
          </a:prstGeom>
          <a:noFill/>
        </p:spPr>
      </p:pic>
      <p:sp>
        <p:nvSpPr>
          <p:cNvPr id="7" name="Овал 4"/>
          <p:cNvSpPr/>
          <p:nvPr/>
        </p:nvSpPr>
        <p:spPr>
          <a:xfrm>
            <a:off x="1547664" y="3789040"/>
            <a:ext cx="2815054" cy="2810896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1750" tIns="31750" rIns="31750" bIns="31750" numCol="1" spcCol="1270" anchor="ctr" anchorCtr="0">
            <a:noAutofit/>
          </a:bodyPr>
          <a:lstStyle/>
          <a:p>
            <a:pPr lvl="0"/>
            <a:endParaRPr kumimoji="0" lang="ru-RU" sz="2500" b="1" i="1" kern="1200" dirty="0">
              <a:ln>
                <a:noFill/>
              </a:ln>
              <a:solidFill>
                <a:schemeClr val="bg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1800" y="62068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b="1" i="1" dirty="0" smtClean="0">
                <a:solidFill>
                  <a:schemeClr val="bg1"/>
                </a:solidFill>
              </a:rPr>
              <a:t>ОСНОВА </a:t>
            </a:r>
            <a:r>
              <a:rPr lang="ru-RU" b="1" i="1" dirty="0" smtClean="0">
                <a:solidFill>
                  <a:schemeClr val="bg1"/>
                </a:solidFill>
              </a:rPr>
              <a:t>ФОО</a:t>
            </a:r>
            <a:endParaRPr lang="ru-RU" b="1" i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5576" y="260648"/>
            <a:ext cx="784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/>
              <a:t>ОСНОВЫ ФОРМИРОВАНИЯ ПРОЕКТА БЮДЖЕТА ЛОЗНОВСКОГО СЕЛЬСКОГО ПОСЕЛЕНИЯ НА 2022 год и на плановый период 2023 и 2024 годов</a:t>
            </a:r>
            <a:endParaRPr lang="ru-RU" sz="2400" b="1" i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1772816"/>
            <a:ext cx="446449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/>
            <a:r>
              <a:rPr lang="ru-RU" dirty="0" smtClean="0"/>
              <a:t>1. Основные направления бюджетной и налоговой политики Лозновского сельского поселения на 2022-2024гг.</a:t>
            </a:r>
          </a:p>
          <a:p>
            <a:pPr marL="342900" lvl="0" indent="-342900" algn="ctr">
              <a:buAutoNum type="arabicPeriod"/>
            </a:pPr>
            <a:endParaRPr lang="ru-RU" dirty="0" smtClean="0"/>
          </a:p>
          <a:p>
            <a:pPr marL="342900" lvl="0" indent="-342900" algn="ctr">
              <a:buAutoNum type="arabicPeriod"/>
            </a:pPr>
            <a:endParaRPr lang="ru-RU" dirty="0" smtClean="0"/>
          </a:p>
          <a:p>
            <a:pPr marL="342900" lvl="0" indent="-342900" algn="ctr">
              <a:buAutoNum type="arabicPeriod"/>
            </a:pPr>
            <a:endParaRPr lang="ru-RU" dirty="0" smtClean="0"/>
          </a:p>
          <a:p>
            <a:pPr marL="342900" lvl="0" indent="-342900" algn="ctr">
              <a:buAutoNum type="arabicPeriod"/>
            </a:pPr>
            <a:endParaRPr lang="ru-RU" dirty="0" smtClean="0"/>
          </a:p>
          <a:p>
            <a:pPr marL="342900" lvl="0" indent="-342900" algn="ctr">
              <a:buAutoNum type="arabicPeriod"/>
            </a:pPr>
            <a:endParaRPr lang="ru-RU" dirty="0" smtClean="0"/>
          </a:p>
          <a:p>
            <a:pPr marL="342900" lvl="0" indent="-342900" algn="ctr"/>
            <a:endParaRPr lang="ru-RU" dirty="0" smtClean="0"/>
          </a:p>
          <a:p>
            <a:pPr lvl="0" algn="ctr"/>
            <a:r>
              <a:rPr lang="ru-RU" dirty="0" smtClean="0"/>
              <a:t>2. Проект </a:t>
            </a:r>
            <a:r>
              <a:rPr lang="ru-RU" dirty="0" smtClean="0"/>
              <a:t>бюджетного прогноза Лозновского сельского поселения на долгосрочный</a:t>
            </a:r>
          </a:p>
          <a:p>
            <a:pPr lvl="0" algn="ctr"/>
            <a:r>
              <a:rPr lang="ru-RU" dirty="0" smtClean="0"/>
              <a:t>период </a:t>
            </a:r>
          </a:p>
          <a:p>
            <a:pPr lvl="0" algn="ctr"/>
            <a:r>
              <a:rPr lang="ru-RU" dirty="0" smtClean="0"/>
              <a:t>2022-2024 </a:t>
            </a:r>
            <a:r>
              <a:rPr lang="ru-RU" dirty="0" smtClean="0"/>
              <a:t>гг.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436096" y="1772816"/>
            <a:ext cx="3600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dirty="0" smtClean="0"/>
              <a:t>3. Прогноз социально-экономического развития муниципального образования «Лозновское сельское поселение» на 2022-2024гг.</a:t>
            </a:r>
          </a:p>
          <a:p>
            <a:pPr lvl="0" algn="ctr"/>
            <a:endParaRPr lang="ru-RU" dirty="0" smtClean="0"/>
          </a:p>
          <a:p>
            <a:pPr lvl="0" algn="ctr"/>
            <a:endParaRPr lang="ru-RU" dirty="0" smtClean="0"/>
          </a:p>
          <a:p>
            <a:pPr lvl="0" algn="ctr"/>
            <a:endParaRPr lang="ru-RU" dirty="0" smtClean="0"/>
          </a:p>
          <a:p>
            <a:pPr lvl="0" algn="ctr"/>
            <a:endParaRPr lang="ru-RU" dirty="0" smtClean="0"/>
          </a:p>
          <a:p>
            <a:pPr lvl="0" algn="ctr"/>
            <a:endParaRPr lang="ru-RU" dirty="0" smtClean="0"/>
          </a:p>
          <a:p>
            <a:pPr lvl="0" algn="ctr"/>
            <a:endParaRPr lang="ru-RU" dirty="0" smtClean="0"/>
          </a:p>
          <a:p>
            <a:pPr lvl="0" algn="ctr"/>
            <a:r>
              <a:rPr lang="ru-RU" dirty="0" smtClean="0"/>
              <a:t>4.  Муниципальные программы Лозновского сельского поселения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4954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i="1" dirty="0" smtClean="0">
                <a:latin typeface="+mn-lt"/>
                <a:cs typeface="Times New Roman" pitchFamily="18" charset="0"/>
              </a:rPr>
              <a:t>Приоритетные пути реализации бюджетной политики</a:t>
            </a:r>
            <a:endParaRPr lang="ru-RU" sz="4000" b="1" i="1" dirty="0">
              <a:latin typeface="+mn-lt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28670"/>
            <a:ext cx="8929718" cy="1214446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/>
              <a:t>Основные характеристики бюджета сельского поселения на </a:t>
            </a:r>
            <a:r>
              <a:rPr lang="ru-RU" sz="3200" b="1" i="1" dirty="0" smtClean="0"/>
              <a:t>2022 </a:t>
            </a:r>
            <a:r>
              <a:rPr lang="ru-RU" sz="3200" b="1" i="1" dirty="0" smtClean="0"/>
              <a:t>год и на плановый период </a:t>
            </a:r>
            <a:br>
              <a:rPr lang="ru-RU" sz="3200" b="1" i="1" dirty="0" smtClean="0"/>
            </a:br>
            <a:r>
              <a:rPr lang="ru-RU" sz="3200" b="1" i="1" dirty="0" smtClean="0"/>
              <a:t>2019 и 2020 годов.</a:t>
            </a:r>
            <a:br>
              <a:rPr lang="ru-RU" sz="3200" b="1" i="1" dirty="0" smtClean="0"/>
            </a:br>
            <a:endParaRPr lang="ru-RU" sz="3200" b="1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46" y="1714493"/>
          <a:ext cx="8859818" cy="483079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85948"/>
                <a:gridCol w="1643074"/>
                <a:gridCol w="928694"/>
                <a:gridCol w="1071570"/>
                <a:gridCol w="857256"/>
                <a:gridCol w="857256"/>
                <a:gridCol w="857256"/>
                <a:gridCol w="858764"/>
              </a:tblGrid>
              <a:tr h="1571631"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18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Первоначально принятый бюджет на </a:t>
                      </a:r>
                      <a:r>
                        <a:rPr lang="ru-RU" sz="16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2021год </a:t>
                      </a:r>
                      <a:r>
                        <a:rPr lang="ru-RU" sz="1600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</a:t>
                      </a:r>
                      <a:r>
                        <a:rPr lang="ru-RU" sz="16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25.12.2020г</a:t>
                      </a:r>
                      <a:r>
                        <a:rPr lang="ru-RU" sz="16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600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№113</a:t>
                      </a:r>
                      <a:endParaRPr kumimoji="0" lang="ru-RU" sz="1600" b="1" i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2022 </a:t>
                      </a:r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Темп роста к </a:t>
                      </a:r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2021г</a:t>
                      </a:r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(%)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2023 </a:t>
                      </a:r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Темп роста к 2018г, (%)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2024год</a:t>
                      </a:r>
                      <a:endParaRPr kumimoji="0" lang="ru-RU" sz="1600" b="1" i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Темп роста к 2019г, (%)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90825"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664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6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Доходы </a:t>
                      </a:r>
                      <a:endParaRPr lang="ru-RU" sz="1600" b="1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12821,0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12838,9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100,1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11823,6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92,1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11348,6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96,0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6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Расходы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12821,0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12838,9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100,1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11823,6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92,1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11348,6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96,0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III</a:t>
                      </a:r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Дефицит</a:t>
                      </a:r>
                      <a:r>
                        <a:rPr kumimoji="0" lang="ru-RU" sz="1600" b="1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(-),</a:t>
                      </a:r>
                    </a:p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профицит (+)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6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6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07157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IV</a:t>
                      </a:r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Источники финансирования дефицита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6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6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000892" y="1357298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тыс.руб.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/>
              <a:t>ДОХОДЫ БЮДЖЕТА ПОСЕЛЕНИЯ</a:t>
            </a:r>
            <a:endParaRPr lang="ru-RU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229600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15436" cy="1643074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/>
              <a:t>Доходы бюджета Лозновского сельского поселения на </a:t>
            </a:r>
            <a:r>
              <a:rPr lang="ru-RU" sz="3200" b="1" i="1" dirty="0" smtClean="0"/>
              <a:t>2022 </a:t>
            </a:r>
            <a:r>
              <a:rPr lang="ru-RU" sz="3200" b="1" i="1" dirty="0" smtClean="0"/>
              <a:t>год и на плановый период </a:t>
            </a:r>
            <a:r>
              <a:rPr lang="ru-RU" sz="3200" b="1" i="1" dirty="0" smtClean="0"/>
              <a:t>2023 </a:t>
            </a:r>
            <a:r>
              <a:rPr lang="ru-RU" sz="3200" b="1" i="1" dirty="0" smtClean="0"/>
              <a:t>и </a:t>
            </a:r>
            <a:r>
              <a:rPr lang="ru-RU" sz="3200" b="1" i="1" dirty="0" smtClean="0"/>
              <a:t>2024 </a:t>
            </a:r>
            <a:r>
              <a:rPr lang="ru-RU" sz="3200" b="1" i="1" dirty="0" smtClean="0"/>
              <a:t>годов</a:t>
            </a:r>
            <a:endParaRPr lang="ru-RU" sz="3200" b="1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4" y="1643050"/>
          <a:ext cx="8229600" cy="4930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143768" y="228599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тыс.руб.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5580112" y="3717032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858280" cy="1000132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/>
              <a:t>Структура налоговых доходов бюджета сельского поселения на </a:t>
            </a:r>
            <a:r>
              <a:rPr lang="ru-RU" sz="3200" b="1" i="1" dirty="0" smtClean="0"/>
              <a:t>2022 </a:t>
            </a:r>
            <a:r>
              <a:rPr lang="ru-RU" sz="3200" b="1" i="1" dirty="0" smtClean="0"/>
              <a:t>год и на плановый период </a:t>
            </a:r>
            <a:r>
              <a:rPr lang="ru-RU" sz="3200" b="1" i="1" dirty="0" smtClean="0"/>
              <a:t>2023 </a:t>
            </a:r>
            <a:r>
              <a:rPr lang="ru-RU" sz="3200" b="1" i="1" dirty="0" smtClean="0"/>
              <a:t>и </a:t>
            </a:r>
            <a:r>
              <a:rPr lang="ru-RU" sz="3200" b="1" i="1" dirty="0" smtClean="0"/>
              <a:t>2024 </a:t>
            </a:r>
            <a:r>
              <a:rPr lang="ru-RU" sz="3200" b="1" i="1" dirty="0" smtClean="0"/>
              <a:t>годов</a:t>
            </a:r>
            <a:endParaRPr lang="ru-RU" sz="3200" b="1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8" y="1643050"/>
          <a:ext cx="8643998" cy="52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20" name="Прямая со стрелкой 19"/>
          <p:cNvCxnSpPr/>
          <p:nvPr/>
        </p:nvCxnSpPr>
        <p:spPr>
          <a:xfrm rot="16200000" flipH="1">
            <a:off x="5616401" y="4760863"/>
            <a:ext cx="214314" cy="1428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643074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/>
              <a:t>Структура неналоговых доходов бюджета на 2022 год и на </a:t>
            </a:r>
            <a:r>
              <a:rPr lang="ru-RU" sz="2800" b="1" i="1" dirty="0" smtClean="0"/>
              <a:t>плановый период </a:t>
            </a: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>2023 и 2024 годов</a:t>
            </a:r>
            <a:endParaRPr lang="ru-RU" sz="2800" b="1" i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282" y="1643050"/>
          <a:ext cx="8686800" cy="52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820472" cy="1080120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/>
              <a:t>Структура безвозмездных поступлений в бюджет на </a:t>
            </a:r>
            <a:r>
              <a:rPr lang="ru-RU" sz="2800" b="1" i="1" dirty="0" smtClean="0"/>
              <a:t>2021 </a:t>
            </a:r>
            <a:r>
              <a:rPr lang="ru-RU" sz="2800" b="1" i="1" dirty="0" smtClean="0"/>
              <a:t>год и на плановый период </a:t>
            </a:r>
            <a:r>
              <a:rPr lang="ru-RU" sz="2800" b="1" i="1" dirty="0" smtClean="0"/>
              <a:t>2022 </a:t>
            </a:r>
            <a:r>
              <a:rPr lang="ru-RU" sz="2800" b="1" i="1" dirty="0" smtClean="0"/>
              <a:t>и </a:t>
            </a:r>
            <a:r>
              <a:rPr lang="ru-RU" sz="2800" b="1" i="1" dirty="0" smtClean="0"/>
              <a:t>2023 </a:t>
            </a:r>
            <a:r>
              <a:rPr lang="ru-RU" sz="2800" b="1" i="1" dirty="0" smtClean="0"/>
              <a:t>годов</a:t>
            </a:r>
            <a:endParaRPr lang="ru-RU" sz="2800" b="1" i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2844" y="1500174"/>
          <a:ext cx="9001156" cy="5357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000860" y="1412776"/>
            <a:ext cx="2143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1226</TotalTime>
  <Words>595</Words>
  <Application>Microsoft Office PowerPoint</Application>
  <PresentationFormat>Экран (4:3)</PresentationFormat>
  <Paragraphs>233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    Администрация Лозновского  сельского поселения Цимлянского района БЮДЖЕТ ДЛЯ ГРАЖДАН </vt:lpstr>
      <vt:lpstr>Слайд 2</vt:lpstr>
      <vt:lpstr>Приоритетные пути реализации бюджетной политики</vt:lpstr>
      <vt:lpstr>Основные характеристики бюджета сельского поселения на 2022 год и на плановый период  2019 и 2020 годов. </vt:lpstr>
      <vt:lpstr>ДОХОДЫ БЮДЖЕТА ПОСЕЛЕНИЯ</vt:lpstr>
      <vt:lpstr>Доходы бюджета Лозновского сельского поселения на 2022 год и на плановый период 2023 и 2024 годов</vt:lpstr>
      <vt:lpstr>Структура налоговых доходов бюджета сельского поселения на 2022 год и на плановый период 2023 и 2024 годов</vt:lpstr>
      <vt:lpstr>Структура неналоговых доходов бюджета на 2022 год и на плановый период  2023 и 2024 годов</vt:lpstr>
      <vt:lpstr>Структура безвозмездных поступлений в бюджет на 2021 год и на плановый период 2022 и 2023 годов</vt:lpstr>
      <vt:lpstr>Расходы бюджета сельского поселения на  2021 год и на плановый период 2022 и 2023 годов</vt:lpstr>
      <vt:lpstr>Динамика расходов бюджета сельского поселения на 2022 год и на плановый период 2023 и 2024 годов </vt:lpstr>
      <vt:lpstr>Программная структура расходов бюджета                  на 2022-2024 гг.</vt:lpstr>
      <vt:lpstr>Администрация Лозновского сельского поселения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БЮДЖЕТ ДЛЯ ГРАЖДАН  Проект бюджета Лозновского сельского поселения Цимлянского района на 2017 год и плановый период 2018 и 2019 годов</dc:title>
  <dc:creator>Админ</dc:creator>
  <cp:lastModifiedBy>Пользователь Windows</cp:lastModifiedBy>
  <cp:revision>174</cp:revision>
  <dcterms:created xsi:type="dcterms:W3CDTF">2016-12-25T17:14:24Z</dcterms:created>
  <dcterms:modified xsi:type="dcterms:W3CDTF">2021-12-10T11:35:38Z</dcterms:modified>
</cp:coreProperties>
</file>