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FF"/>
    <a:srgbClr val="7AB36D"/>
    <a:srgbClr val="FF0066"/>
    <a:srgbClr val="0000FF"/>
    <a:srgbClr val="00FF00"/>
    <a:srgbClr val="000000"/>
    <a:srgbClr val="CC0066"/>
    <a:srgbClr val="2834A8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81223874793428"/>
          <c:y val="8.7729993664298678E-2"/>
          <c:w val="0.69959609215514806"/>
          <c:h val="0.769554683754401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0864197530864196E-3"/>
                  <c:y val="0.15791512431684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0.15924412081801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4E-3"/>
                  <c:y val="0.16499898190715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4E-2"/>
                  <c:y val="0.16757483793665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7210.5</c:v>
                </c:pt>
                <c:pt idx="1">
                  <c:v>7384.8</c:v>
                </c:pt>
                <c:pt idx="2">
                  <c:v>7619.4</c:v>
                </c:pt>
                <c:pt idx="3" formatCode="0.0">
                  <c:v>7971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6.1728395061728378E-2"/>
                  <c:y val="4.02369763210261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185185185185182E-2"/>
                  <c:y val="-4.8714323146726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641975308641917E-2"/>
                  <c:y val="4.0624338341052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382716049382713E-2"/>
                  <c:y val="1.380529846345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302.5</c:v>
                </c:pt>
                <c:pt idx="1">
                  <c:v>505.9</c:v>
                </c:pt>
                <c:pt idx="2">
                  <c:v>468.4</c:v>
                </c:pt>
                <c:pt idx="3" formatCode="0.0">
                  <c:v>487.1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-0.21297042176625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0.24367707555060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-0.21711580380255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27E-2"/>
                  <c:y val="-0.2032316132837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9114</c:v>
                </c:pt>
                <c:pt idx="1">
                  <c:v>11245.8</c:v>
                </c:pt>
                <c:pt idx="2">
                  <c:v>8753.52</c:v>
                </c:pt>
                <c:pt idx="3" formatCode="General">
                  <c:v>7585.5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026816"/>
        <c:axId val="134898816"/>
        <c:axId val="0"/>
      </c:bar3DChart>
      <c:catAx>
        <c:axId val="12302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898816"/>
        <c:crosses val="autoZero"/>
        <c:auto val="1"/>
        <c:lblAlgn val="ctr"/>
        <c:lblOffset val="100"/>
        <c:noMultiLvlLbl val="0"/>
      </c:catAx>
      <c:valAx>
        <c:axId val="13489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02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47142023913681"/>
          <c:y val="0.31720933854791566"/>
          <c:w val="0.26052857976086324"/>
          <c:h val="0.396489161570118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7AB36D"/>
            </a:solidFill>
          </c:spPr>
          <c:invertIfNegative val="0"/>
          <c:dLbls>
            <c:dLbl>
              <c:idx val="0"/>
              <c:layout>
                <c:manualLayout>
                  <c:x val="-7.4039813521474727E-5"/>
                  <c:y val="-2.0914989624847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19531425157675E-4"/>
                  <c:y val="-1.56862422186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21263609732441E-3"/>
                  <c:y val="-7.8433269655149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 algn="ctr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1617</c:v>
                </c:pt>
                <c:pt idx="1">
                  <c:v>1991</c:v>
                </c:pt>
                <c:pt idx="2">
                  <c:v>2030</c:v>
                </c:pt>
                <c:pt idx="3">
                  <c:v>2160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384550991334991E-3"/>
                  <c:y val="-4.0109684656612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1436.8</c:v>
                </c:pt>
                <c:pt idx="1">
                  <c:v>1479.9</c:v>
                </c:pt>
                <c:pt idx="2">
                  <c:v>1595.3</c:v>
                </c:pt>
                <c:pt idx="3">
                  <c:v>1735.7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60416996857237E-2"/>
                  <c:y val="-8.473427357884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778E-3"/>
                  <c:y val="-9.67318270149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457</c:v>
                </c:pt>
                <c:pt idx="1">
                  <c:v>621</c:v>
                </c:pt>
                <c:pt idx="2">
                  <c:v>656</c:v>
                </c:pt>
                <c:pt idx="3">
                  <c:v>692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0"/>
              <c:layout>
                <c:manualLayout>
                  <c:x val="4.111754769031699E-3"/>
                  <c:y val="6.1742298583879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226E-3"/>
                  <c:y val="7.320246368696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611E-3"/>
                  <c:y val="6.2744968874543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3694</c:v>
                </c:pt>
                <c:pt idx="1">
                  <c:v>3287</c:v>
                </c:pt>
                <c:pt idx="2">
                  <c:v>3332</c:v>
                </c:pt>
                <c:pt idx="3">
                  <c:v>3377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2545009843824586E-2"/>
                  <c:y val="5.719345343675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779738727380556E-2"/>
                  <c:y val="5.250232504626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53778540902033E-2"/>
                  <c:y val="6.016644454884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149706420570678E-2"/>
                  <c:y val="5.7193836949539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5.7</c:v>
                </c:pt>
                <c:pt idx="1">
                  <c:v>5.9</c:v>
                </c:pt>
                <c:pt idx="2">
                  <c:v>6.1</c:v>
                </c:pt>
                <c:pt idx="3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803456"/>
        <c:axId val="220804992"/>
        <c:axId val="0"/>
      </c:bar3DChart>
      <c:catAx>
        <c:axId val="2208034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804992"/>
        <c:crossesAt val="0"/>
        <c:auto val="1"/>
        <c:lblAlgn val="ctr"/>
        <c:lblOffset val="100"/>
        <c:noMultiLvlLbl val="0"/>
      </c:catAx>
      <c:valAx>
        <c:axId val="220804992"/>
        <c:scaling>
          <c:orientation val="minMax"/>
          <c:max val="1"/>
        </c:scaling>
        <c:delete val="1"/>
        <c:axPos val="b"/>
        <c:majorGridlines/>
        <c:numFmt formatCode="#,##0.00" sourceLinked="0"/>
        <c:majorTickMark val="out"/>
        <c:minorTickMark val="none"/>
        <c:tickLblPos val="none"/>
        <c:crossAx val="220803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311353689995524"/>
          <c:y val="0.11183691415770217"/>
          <c:w val="0.30807110320941777"/>
          <c:h val="0.7343713746057009"/>
        </c:manualLayout>
      </c:layout>
      <c:overlay val="0"/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6905762015479557E-2"/>
                  <c:y val="-8.4999182761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843415030344435E-2"/>
                  <c:y val="-9.0152088342078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41322699127024E-2"/>
                  <c:y val="-9.5428911081553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804045692693282E-2"/>
                  <c:y val="-9.0152088342078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237.3</c:v>
                </c:pt>
                <c:pt idx="1">
                  <c:v>440.3</c:v>
                </c:pt>
                <c:pt idx="2">
                  <c:v>457.9</c:v>
                </c:pt>
                <c:pt idx="3">
                  <c:v>476.2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9027281526436203E-3"/>
                  <c:y val="7.730996945288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56820381609051E-3"/>
                  <c:y val="7.0233377998129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55.5</c:v>
                </c:pt>
                <c:pt idx="1">
                  <c:v>55.5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4.1332808129962269E-2"/>
                  <c:y val="-6.9620960966299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59478236013848E-2"/>
                  <c:y val="-1.3748659953702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103339573028252E-2"/>
                  <c:y val="-2.150300657846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159478236013848E-2"/>
                  <c:y val="-3.2200027282257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9.6999999999999993</c:v>
                </c:pt>
                <c:pt idx="1">
                  <c:v>10.1</c:v>
                </c:pt>
                <c:pt idx="2">
                  <c:v>10.5</c:v>
                </c:pt>
                <c:pt idx="3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13408"/>
        <c:axId val="8514944"/>
        <c:axId val="0"/>
      </c:bar3DChart>
      <c:catAx>
        <c:axId val="8513408"/>
        <c:scaling>
          <c:orientation val="minMax"/>
        </c:scaling>
        <c:delete val="0"/>
        <c:axPos val="l"/>
        <c:majorTickMark val="out"/>
        <c:minorTickMark val="none"/>
        <c:tickLblPos val="nextTo"/>
        <c:crossAx val="8514944"/>
        <c:crosses val="autoZero"/>
        <c:auto val="1"/>
        <c:lblAlgn val="ctr"/>
        <c:lblOffset val="100"/>
        <c:noMultiLvlLbl val="0"/>
      </c:catAx>
      <c:valAx>
        <c:axId val="8514944"/>
        <c:scaling>
          <c:orientation val="minMax"/>
        </c:scaling>
        <c:delete val="1"/>
        <c:axPos val="b"/>
        <c:majorGridlines/>
        <c:numFmt formatCode="0.0" sourceLinked="1"/>
        <c:majorTickMark val="out"/>
        <c:minorTickMark val="none"/>
        <c:tickLblPos val="none"/>
        <c:crossAx val="851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14739507261634"/>
          <c:y val="0.130784831884356"/>
          <c:w val="0.32607925225912976"/>
          <c:h val="0.854104853169432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 бюджетной обеспеченности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3008039036408183E-2"/>
                  <c:y val="-9.0176941563313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44052048544226E-2"/>
                  <c:y val="-9.275342560797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63948275088221E-2"/>
                  <c:y val="-5.7404066500106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9149722546748444E-2"/>
                  <c:y val="-1.3913105800748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8794.6</c:v>
                </c:pt>
                <c:pt idx="1">
                  <c:v>10901.6</c:v>
                </c:pt>
                <c:pt idx="2">
                  <c:v>8398.4</c:v>
                </c:pt>
                <c:pt idx="3">
                  <c:v>7558.6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6463600897484722E-2"/>
                  <c:y val="3.37004225221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96988297947507E-3"/>
                  <c:y val="3.34941821552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890667376501418E-2"/>
                  <c:y val="3.3906289603283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746822297047181E-2"/>
                  <c:y val="3.287583434027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294.2</c:v>
                </c:pt>
                <c:pt idx="1">
                  <c:v>317.5</c:v>
                </c:pt>
                <c:pt idx="2">
                  <c:v>328.4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1.6449220522341795E-2"/>
                  <c:y val="-6.3175250558715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36732037529402E-2"/>
                  <c:y val="-6.0598645794021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38179540494577E-2"/>
                  <c:y val="-4.678856685528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80451577552926E-2"/>
                  <c:y val="-5.6476824741975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25.2</c:v>
                </c:pt>
                <c:pt idx="1">
                  <c:v>26.7</c:v>
                </c:pt>
                <c:pt idx="2">
                  <c:v>26.7</c:v>
                </c:pt>
                <c:pt idx="3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903616"/>
        <c:axId val="125905152"/>
        <c:axId val="0"/>
      </c:bar3DChart>
      <c:catAx>
        <c:axId val="125903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905152"/>
        <c:crosses val="autoZero"/>
        <c:auto val="1"/>
        <c:lblAlgn val="ctr"/>
        <c:lblOffset val="100"/>
        <c:noMultiLvlLbl val="0"/>
      </c:catAx>
      <c:valAx>
        <c:axId val="12590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90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24475789554138"/>
          <c:y val="7.5851660729557097E-2"/>
          <c:w val="0.27167432716419981"/>
          <c:h val="0.803071805616681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5432098765432108E-2"/>
                  <c:y val="-4.275205407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04E-2"/>
                  <c:y val="2.6720033797686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94E-3"/>
                  <c:y val="-3.2064040557224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211E-2"/>
                  <c:y val="-3.7408047316761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2021г.</c:v>
                </c:pt>
                <c:pt idx="1">
                  <c:v>План 2022г.</c:v>
                </c:pt>
                <c:pt idx="2">
                  <c:v>Проект 2023г.</c:v>
                </c:pt>
                <c:pt idx="3">
                  <c:v>Проект 2024г.</c:v>
                </c:pt>
                <c:pt idx="4">
                  <c:v>Проект 2025г.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15246.4</c:v>
                </c:pt>
                <c:pt idx="1">
                  <c:v>16142.5</c:v>
                </c:pt>
                <c:pt idx="2">
                  <c:v>15841</c:v>
                </c:pt>
                <c:pt idx="3">
                  <c:v>13273</c:v>
                </c:pt>
                <c:pt idx="4" formatCode="General">
                  <c:v>12789.1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302336"/>
        <c:axId val="174303872"/>
        <c:axId val="0"/>
      </c:bar3DChart>
      <c:catAx>
        <c:axId val="17430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303872"/>
        <c:crosses val="autoZero"/>
        <c:auto val="1"/>
        <c:lblAlgn val="ctr"/>
        <c:lblOffset val="100"/>
        <c:noMultiLvlLbl val="0"/>
      </c:catAx>
      <c:valAx>
        <c:axId val="17430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30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 custLinFactNeighborX="444" custLinFactNeighborY="89470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FFA4508E-228D-42B3-815E-83B5D1EC59F1}" type="presOf" srcId="{98A952AA-040D-4BC2-B31C-838102A148F1}" destId="{D5EBCB93-2049-49D6-939F-C8C0765C7F4C}" srcOrd="1" destOrd="0" presId="urn:microsoft.com/office/officeart/2005/8/layout/vList4#1"/>
    <dgm:cxn modelId="{C40F0043-FF28-4649-87E9-B639BE3D99AE}" type="presOf" srcId="{54D85BC2-30AB-4008-B22F-30846D405921}" destId="{B1D2F946-0CAD-4158-B540-95113B8E4B3D}" srcOrd="0" destOrd="0" presId="urn:microsoft.com/office/officeart/2005/8/layout/vList4#1"/>
    <dgm:cxn modelId="{7A2A26E1-D04D-4C1E-A0B3-EFE13F3FDE35}" type="presOf" srcId="{54D85BC2-30AB-4008-B22F-30846D405921}" destId="{21ED556E-7FC5-4E07-AC22-747F1C58764B}" srcOrd="1" destOrd="0" presId="urn:microsoft.com/office/officeart/2005/8/layout/vList4#1"/>
    <dgm:cxn modelId="{F8EF187B-23A9-4AE6-B8D5-7FFF501F2A55}" type="presOf" srcId="{9B47770A-AC8E-4DF8-B4EE-0EA7CD4F8276}" destId="{63D874A7-FB2A-4504-A5F2-D462E2252B7C}" srcOrd="0" destOrd="0" presId="urn:microsoft.com/office/officeart/2005/8/layout/vList4#1"/>
    <dgm:cxn modelId="{A73D4FD5-FE49-488B-8AE8-92ACC6DF3743}" type="presOf" srcId="{464D6533-4F9F-4800-95C9-9F54E09AFDB1}" destId="{9948CA0A-9624-4F2F-84D6-09B00356B571}" srcOrd="0" destOrd="0" presId="urn:microsoft.com/office/officeart/2005/8/layout/vList4#1"/>
    <dgm:cxn modelId="{F6E2CAAF-FA70-4422-92A6-5CC12CEE700F}" type="presOf" srcId="{98A952AA-040D-4BC2-B31C-838102A148F1}" destId="{AEFCDBB1-7F84-4C60-9A9D-B2E43CE15BCE}" srcOrd="0" destOrd="0" presId="urn:microsoft.com/office/officeart/2005/8/layout/vList4#1"/>
    <dgm:cxn modelId="{87E3055E-4514-4453-8DC4-7D746F8EC44F}" type="presOf" srcId="{9B47770A-AC8E-4DF8-B4EE-0EA7CD4F8276}" destId="{0FFE0898-4CE7-4E2A-B1AA-C1FD4B4E5E7D}" srcOrd="1" destOrd="0" presId="urn:microsoft.com/office/officeart/2005/8/layout/vList4#1"/>
    <dgm:cxn modelId="{11088E40-748B-4B1E-8326-CA4F241FD9B1}" type="presParOf" srcId="{9948CA0A-9624-4F2F-84D6-09B00356B571}" destId="{20E086F4-BAB7-435B-BBB4-7EA118CFF0B0}" srcOrd="0" destOrd="0" presId="urn:microsoft.com/office/officeart/2005/8/layout/vList4#1"/>
    <dgm:cxn modelId="{DE9C6FF2-D8E1-44D8-9563-E1A744DE44ED}" type="presParOf" srcId="{20E086F4-BAB7-435B-BBB4-7EA118CFF0B0}" destId="{63D874A7-FB2A-4504-A5F2-D462E2252B7C}" srcOrd="0" destOrd="0" presId="urn:microsoft.com/office/officeart/2005/8/layout/vList4#1"/>
    <dgm:cxn modelId="{569017B2-6E44-4786-905D-B0C74BA498CD}" type="presParOf" srcId="{20E086F4-BAB7-435B-BBB4-7EA118CFF0B0}" destId="{EBDE273F-4DE5-43EA-B558-5E366FE0FF5D}" srcOrd="1" destOrd="0" presId="urn:microsoft.com/office/officeart/2005/8/layout/vList4#1"/>
    <dgm:cxn modelId="{935D97E8-8E81-4962-9D51-EE071C62AD63}" type="presParOf" srcId="{20E086F4-BAB7-435B-BBB4-7EA118CFF0B0}" destId="{0FFE0898-4CE7-4E2A-B1AA-C1FD4B4E5E7D}" srcOrd="2" destOrd="0" presId="urn:microsoft.com/office/officeart/2005/8/layout/vList4#1"/>
    <dgm:cxn modelId="{6A5C08E4-9FA0-43B8-9D71-FC3DF6C9583E}" type="presParOf" srcId="{9948CA0A-9624-4F2F-84D6-09B00356B571}" destId="{0A77CD2B-CDBC-4EDB-AE64-584847C6AFA5}" srcOrd="1" destOrd="0" presId="urn:microsoft.com/office/officeart/2005/8/layout/vList4#1"/>
    <dgm:cxn modelId="{73C91F8D-93D6-444F-B28F-8949EF4E3113}" type="presParOf" srcId="{9948CA0A-9624-4F2F-84D6-09B00356B571}" destId="{750386D1-FD4A-4039-A7C5-A068FAE1720B}" srcOrd="2" destOrd="0" presId="urn:microsoft.com/office/officeart/2005/8/layout/vList4#1"/>
    <dgm:cxn modelId="{C37E055A-A3F6-4A2F-AFE3-CE9793F3C59D}" type="presParOf" srcId="{750386D1-FD4A-4039-A7C5-A068FAE1720B}" destId="{AEFCDBB1-7F84-4C60-9A9D-B2E43CE15BCE}" srcOrd="0" destOrd="0" presId="urn:microsoft.com/office/officeart/2005/8/layout/vList4#1"/>
    <dgm:cxn modelId="{D09792F6-DB82-4F35-9303-97BCCC524DDA}" type="presParOf" srcId="{750386D1-FD4A-4039-A7C5-A068FAE1720B}" destId="{E826F309-22B0-496B-AF47-B50F5651DC26}" srcOrd="1" destOrd="0" presId="urn:microsoft.com/office/officeart/2005/8/layout/vList4#1"/>
    <dgm:cxn modelId="{310A5C7F-372D-44BE-A4C1-81800D185B1A}" type="presParOf" srcId="{750386D1-FD4A-4039-A7C5-A068FAE1720B}" destId="{D5EBCB93-2049-49D6-939F-C8C0765C7F4C}" srcOrd="2" destOrd="0" presId="urn:microsoft.com/office/officeart/2005/8/layout/vList4#1"/>
    <dgm:cxn modelId="{6445939F-918E-4B84-B82C-5D40D3DCE1B1}" type="presParOf" srcId="{9948CA0A-9624-4F2F-84D6-09B00356B571}" destId="{6630E7E2-7D02-46F8-8790-688E68976D83}" srcOrd="3" destOrd="0" presId="urn:microsoft.com/office/officeart/2005/8/layout/vList4#1"/>
    <dgm:cxn modelId="{AD118B9D-CA1E-4B25-A019-7DB4725BB014}" type="presParOf" srcId="{9948CA0A-9624-4F2F-84D6-09B00356B571}" destId="{F4087BD9-9EDF-435A-903F-4824B3C3F064}" srcOrd="4" destOrd="0" presId="urn:microsoft.com/office/officeart/2005/8/layout/vList4#1"/>
    <dgm:cxn modelId="{137BA894-CCDF-4DA0-B733-896869340815}" type="presParOf" srcId="{F4087BD9-9EDF-435A-903F-4824B3C3F064}" destId="{B1D2F946-0CAD-4158-B540-95113B8E4B3D}" srcOrd="0" destOrd="0" presId="urn:microsoft.com/office/officeart/2005/8/layout/vList4#1"/>
    <dgm:cxn modelId="{5048E4F7-5A90-437E-BB90-3FBC2C489EBB}" type="presParOf" srcId="{F4087BD9-9EDF-435A-903F-4824B3C3F064}" destId="{09DB8691-D678-4C3F-BA2A-3BF83D5E0511}" srcOrd="1" destOrd="0" presId="urn:microsoft.com/office/officeart/2005/8/layout/vList4#1"/>
    <dgm:cxn modelId="{5102F060-4992-4FD4-A7B5-33E66E316866}" type="presParOf" srcId="{F4087BD9-9EDF-435A-903F-4824B3C3F064}" destId="{21ED556E-7FC5-4E07-AC22-747F1C58764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налоговых, неналоговых доходов и безвозмездных поступлений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600" b="1" dirty="0" smtClean="0"/>
            <a:t>1. Налог на доходы с физических лиц;</a:t>
          </a:r>
        </a:p>
        <a:p>
          <a:pPr algn="l"/>
          <a:r>
            <a:rPr lang="ru-RU" sz="1600" b="1" dirty="0" smtClean="0"/>
            <a:t>2. Единый сельскохозяйственный налог;</a:t>
          </a:r>
        </a:p>
        <a:p>
          <a:pPr algn="l"/>
          <a:r>
            <a:rPr lang="ru-RU" sz="1600" b="1" dirty="0" smtClean="0"/>
            <a:t>3. Земельный налог;</a:t>
          </a:r>
        </a:p>
        <a:p>
          <a:pPr algn="l"/>
          <a:r>
            <a:rPr lang="ru-RU" sz="1600" b="1" dirty="0" smtClean="0"/>
            <a:t>4. Налог на имущество физ. лиц;</a:t>
          </a:r>
        </a:p>
        <a:p>
          <a:pPr algn="l"/>
          <a:r>
            <a:rPr lang="ru-RU" sz="16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Неналоговые доходы:</a:t>
          </a:r>
        </a:p>
        <a:p>
          <a:pPr algn="l"/>
          <a:endParaRPr lang="ru-RU" sz="1600" b="1" dirty="0" smtClean="0"/>
        </a:p>
        <a:p>
          <a:pPr algn="l"/>
          <a:r>
            <a:rPr lang="ru-RU" sz="1600" b="1" dirty="0" smtClean="0"/>
            <a:t>1.Доходы, получаемые в виде арендной платы;</a:t>
          </a:r>
        </a:p>
        <a:p>
          <a:pPr algn="l"/>
          <a:r>
            <a:rPr lang="ru-RU" sz="1600" b="1" dirty="0" smtClean="0"/>
            <a:t>2. Доходы от продажи земельных участков;</a:t>
          </a:r>
        </a:p>
        <a:p>
          <a:pPr algn="l"/>
          <a:r>
            <a:rPr lang="ru-RU" sz="1600" b="1" dirty="0" smtClean="0"/>
            <a:t>3. Штрафы, санкции, возмещение ущерба</a:t>
          </a:r>
          <a:endParaRPr lang="ru-RU" sz="16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600" b="1" dirty="0" smtClean="0"/>
            <a:t>1. Безвозмездные поступления из федерального, областного бюджетов в форме дотаций, субсидий, субвенций, иных межбюджетных трансфертов</a:t>
          </a:r>
          <a:endParaRPr lang="ru-RU" sz="16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 custLinFactNeighborX="319" custLinFactNeighborY="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99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 custScaleY="97191" custLinFactNeighborX="424" custLinFactNeighborY="-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 custScaleY="116716"/>
      <dgm:spPr/>
      <dgm:t>
        <a:bodyPr/>
        <a:lstStyle/>
        <a:p>
          <a:endParaRPr lang="ru-RU"/>
        </a:p>
      </dgm:t>
    </dgm:pt>
  </dgm:ptLst>
  <dgm:cxnLst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874A7-FB2A-4504-A5F2-D462E2252B7C}">
      <dsp:nvSpPr>
        <dsp:cNvPr id="0" name=""/>
        <dsp:cNvSpPr/>
      </dsp:nvSpPr>
      <dsp:spPr>
        <a:xfrm>
          <a:off x="0" y="60556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Обеспечение устойчивости бюджета</a:t>
          </a:r>
          <a:endParaRPr lang="ru-RU" sz="3100" i="1" kern="1200" dirty="0"/>
        </a:p>
      </dsp:txBody>
      <dsp:txXfrm>
        <a:off x="1763696" y="60556"/>
        <a:ext cx="6419865" cy="1269843"/>
      </dsp:txXfrm>
    </dsp:sp>
    <dsp:sp modelId="{EBDE273F-4DE5-43EA-B558-5E366FE0FF5D}">
      <dsp:nvSpPr>
        <dsp:cNvPr id="0" name=""/>
        <dsp:cNvSpPr/>
      </dsp:nvSpPr>
      <dsp:spPr>
        <a:xfrm>
          <a:off x="252307" y="173714"/>
          <a:ext cx="982682" cy="13909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EFCDBB1-7F84-4C60-9A9D-B2E43CE15BCE}">
      <dsp:nvSpPr>
        <dsp:cNvPr id="0" name=""/>
        <dsp:cNvSpPr/>
      </dsp:nvSpPr>
      <dsp:spPr>
        <a:xfrm>
          <a:off x="0" y="1517940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Исполнение принятых обязательств</a:t>
          </a:r>
          <a:endParaRPr lang="ru-RU" sz="3100" i="1" kern="1200" dirty="0"/>
        </a:p>
      </dsp:txBody>
      <dsp:txXfrm>
        <a:off x="1763696" y="1517940"/>
        <a:ext cx="6419865" cy="1269843"/>
      </dsp:txXfrm>
    </dsp:sp>
    <dsp:sp modelId="{E826F309-22B0-496B-AF47-B50F5651DC26}">
      <dsp:nvSpPr>
        <dsp:cNvPr id="0" name=""/>
        <dsp:cNvSpPr/>
      </dsp:nvSpPr>
      <dsp:spPr>
        <a:xfrm>
          <a:off x="181265" y="1626547"/>
          <a:ext cx="1171313" cy="11612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1D2F946-0CAD-4158-B540-95113B8E4B3D}">
      <dsp:nvSpPr>
        <dsp:cNvPr id="0" name=""/>
        <dsp:cNvSpPr/>
      </dsp:nvSpPr>
      <dsp:spPr>
        <a:xfrm>
          <a:off x="0" y="2917981"/>
          <a:ext cx="8183562" cy="126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kern="1200" dirty="0" smtClean="0"/>
            <a:t>Повышение эффективности и результативности расходов</a:t>
          </a:r>
          <a:endParaRPr lang="ru-RU" sz="3100" i="1" kern="1200" dirty="0"/>
        </a:p>
      </dsp:txBody>
      <dsp:txXfrm>
        <a:off x="1763696" y="2917981"/>
        <a:ext cx="6419865" cy="1269843"/>
      </dsp:txXfrm>
    </dsp:sp>
    <dsp:sp modelId="{09DB8691-D678-4C3F-BA2A-3BF83D5E0511}">
      <dsp:nvSpPr>
        <dsp:cNvPr id="0" name=""/>
        <dsp:cNvSpPr/>
      </dsp:nvSpPr>
      <dsp:spPr>
        <a:xfrm>
          <a:off x="181265" y="3051454"/>
          <a:ext cx="1243983" cy="9964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4A594-9EB1-4D5C-BEBE-0A62A5DCC73F}">
      <dsp:nvSpPr>
        <dsp:cNvPr id="0" name=""/>
        <dsp:cNvSpPr/>
      </dsp:nvSpPr>
      <dsp:spPr>
        <a:xfrm>
          <a:off x="0" y="-15673"/>
          <a:ext cx="8229600" cy="160735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налоговых, неналоговых доходов и безвозмездных поступлений</a:t>
          </a:r>
          <a:endParaRPr lang="ru-RU" sz="3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-15673"/>
        <a:ext cx="8229600" cy="1607355"/>
      </dsp:txXfrm>
    </dsp:sp>
    <dsp:sp modelId="{D8848A01-1898-4873-9B17-50892FB97885}">
      <dsp:nvSpPr>
        <dsp:cNvPr id="0" name=""/>
        <dsp:cNvSpPr/>
      </dsp:nvSpPr>
      <dsp:spPr>
        <a:xfrm>
          <a:off x="10332" y="1623410"/>
          <a:ext cx="2684264" cy="337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Налог на доходы с физических 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Единый сельскохозяйственный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Земельный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Налог на имущество физ. 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5. Государственная пошлина.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0332" y="1623410"/>
        <a:ext cx="2684264" cy="3375445"/>
      </dsp:txXfrm>
    </dsp:sp>
    <dsp:sp modelId="{B5E0DE8E-90F2-4EF0-9030-6237B18CED83}">
      <dsp:nvSpPr>
        <dsp:cNvPr id="0" name=""/>
        <dsp:cNvSpPr/>
      </dsp:nvSpPr>
      <dsp:spPr>
        <a:xfrm>
          <a:off x="2686033" y="1607360"/>
          <a:ext cx="2857533" cy="3344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1.Доходы, получаемые в виде арендной платы;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Доходы от продажи земельных участков;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Штрафы, санкции, возмещение ущерба</a:t>
          </a:r>
          <a:endParaRPr lang="ru-RU" sz="1600" b="1" kern="1200" dirty="0"/>
        </a:p>
      </dsp:txBody>
      <dsp:txXfrm>
        <a:off x="2686033" y="1607360"/>
        <a:ext cx="2857533" cy="3344087"/>
      </dsp:txXfrm>
    </dsp:sp>
    <dsp:sp modelId="{1C544A5C-6EA4-4992-8279-12E83E418618}">
      <dsp:nvSpPr>
        <dsp:cNvPr id="0" name=""/>
        <dsp:cNvSpPr/>
      </dsp:nvSpPr>
      <dsp:spPr>
        <a:xfrm>
          <a:off x="5545335" y="1598820"/>
          <a:ext cx="2684264" cy="3280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Безвозмездные поступления: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Безвозмездные поступления из федерального, областного бюджетов в форме дотаций, субсидий, субвенций, иных межбюджетных трансфертов</a:t>
          </a:r>
          <a:endParaRPr lang="ru-RU" sz="1600" b="1" kern="1200" dirty="0"/>
        </a:p>
      </dsp:txBody>
      <dsp:txXfrm>
        <a:off x="5545335" y="1598820"/>
        <a:ext cx="2684264" cy="3280629"/>
      </dsp:txXfrm>
    </dsp:sp>
    <dsp:sp modelId="{99067937-FF2B-4E7A-8B55-451D8E36A187}">
      <dsp:nvSpPr>
        <dsp:cNvPr id="0" name=""/>
        <dsp:cNvSpPr/>
      </dsp:nvSpPr>
      <dsp:spPr>
        <a:xfrm>
          <a:off x="0" y="4935780"/>
          <a:ext cx="8229600" cy="4377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0.7875</cdr:x>
      <cdr:y>0.01108</cdr:y>
    </cdr:from>
    <cdr:to>
      <cdr:x>0.96112</cdr:x>
      <cdr:y>0.09029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7130" y="57758"/>
          <a:ext cx="1500779" cy="413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0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7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CBA1EB-6AEF-45F7-AB43-ABA498BC2AD4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2204864"/>
            <a:ext cx="399593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>
                <a:latin typeface="Constantia" pitchFamily="18" charset="0"/>
              </a:rPr>
              <a:t/>
            </a:r>
            <a:br>
              <a:rPr lang="ru-RU" sz="2000" dirty="0"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Администрация Лозновского </a:t>
            </a:r>
            <a:b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сельского поселения</a:t>
            </a:r>
            <a:b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БЮДЖЕТ ДЛЯ ГРАЖДАН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248" y="371703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бюджета Лозновского сельского поселения Цимлянского района на 2024 год и на плановый период 2025 и 2026 годов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862048" cy="289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422" y="17780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Расходы бюджета сельского поселения в 2023 году и в бюджете на 2023 год и на плановый период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2024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2025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011300"/>
              </p:ext>
            </p:extLst>
          </p:nvPr>
        </p:nvGraphicFramePr>
        <p:xfrm>
          <a:off x="395536" y="1214423"/>
          <a:ext cx="8292088" cy="526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955"/>
                <a:gridCol w="1405439"/>
                <a:gridCol w="983808"/>
                <a:gridCol w="983808"/>
                <a:gridCol w="1054078"/>
              </a:tblGrid>
              <a:tr h="9171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2024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2025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2026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85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8708,9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8889,5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8657,5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9705,1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85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20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3448,5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2558,9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1018,1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839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6106,1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6430,6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4915,9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4936,0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540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19120,5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19136,5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16841,3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16043,6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30301" y="681403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тыс.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руб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80120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за период 2022-2026 гг.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139877"/>
              </p:ext>
            </p:extLst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6579"/>
            <a:ext cx="7488832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/>
              <a:t>Программная структура расходов бюджета                  на 2023-2026 гг.</a:t>
            </a: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381451"/>
              </p:ext>
            </p:extLst>
          </p:nvPr>
        </p:nvGraphicFramePr>
        <p:xfrm>
          <a:off x="467544" y="1319282"/>
          <a:ext cx="8136904" cy="4595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488"/>
                <a:gridCol w="864096"/>
                <a:gridCol w="936104"/>
                <a:gridCol w="864096"/>
                <a:gridCol w="1080120"/>
              </a:tblGrid>
              <a:tr h="579588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Лозновского сельского поселения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год</a:t>
                      </a:r>
                      <a:endParaRPr kumimoji="0" lang="ru-RU" sz="14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3121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Развитие культуры и туризма</a:t>
                      </a:r>
                      <a:endParaRPr kumimoji="0" lang="ru-RU" sz="1200" b="1" i="1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5878,0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6430,6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4915,9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4936,0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 качественными жилищно-коммунальными услугами населения</a:t>
                      </a:r>
                      <a:endParaRPr lang="ru-RU" sz="12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2601,5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1654,0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2055,8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935,0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031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Обеспечение общественного порядка и противодействие преступности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6139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Формирование современной комфортной среды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942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Защита населения и территории от ЧС, обеспечение пожарной безопасности и безопасности людей на водных объектах 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264,0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61,3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52,9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012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Охрана окружающей среды и рациональное природопользование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36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Развитие физической культуры и спорта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Создание условий для развития малого и среднего предпринимательства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Энергоэффективность</a:t>
                      </a: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развитие энергетики 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435,0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4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20272" y="980728"/>
            <a:ext cx="113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0095" y="2348880"/>
            <a:ext cx="8435280" cy="4729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677451"/>
            <a:ext cx="4176464" cy="28315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2040" y="393904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cuments\Бюджет\2022-2024\Публичные слушанья\бюдж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4887" y="2204864"/>
            <a:ext cx="3661206" cy="2304256"/>
          </a:xfrm>
          <a:prstGeom prst="rect">
            <a:avLst/>
          </a:prstGeom>
          <a:noFill/>
        </p:spPr>
      </p:pic>
      <p:sp>
        <p:nvSpPr>
          <p:cNvPr id="7" name="Овал 4"/>
          <p:cNvSpPr/>
          <p:nvPr/>
        </p:nvSpPr>
        <p:spPr>
          <a:xfrm>
            <a:off x="1547664" y="3789040"/>
            <a:ext cx="2815054" cy="28108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0" tIns="31750" rIns="31750" bIns="31750" numCol="1" spcCol="1270" anchor="ctr" anchorCtr="0">
            <a:noAutofit/>
          </a:bodyPr>
          <a:lstStyle/>
          <a:p>
            <a:pPr lvl="0"/>
            <a:endParaRPr kumimoji="0" lang="ru-RU" sz="2500" b="1" i="1" kern="120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975" y="33265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ОСНОВЫ ФОРМИРОВАНИЯ ПРОЕКТА БЮДЖЕТА ЛОЗНОВСКОГО СЕЛЬСКОГО ПОСЕЛЕНИЯ НА 2024 год и на плановый период 2025 и 2026 годов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994" y="1803881"/>
            <a:ext cx="4464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1600" dirty="0" smtClean="0"/>
              <a:t>1. Основные направления бюджетной и налоговой политики Лозновского сельского поселения на 2023-2025гг.</a:t>
            </a:r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>
              <a:buAutoNum type="arabicPeriod"/>
            </a:pPr>
            <a:endParaRPr lang="ru-RU" sz="1600" dirty="0" smtClean="0"/>
          </a:p>
          <a:p>
            <a:pPr marL="342900" lvl="0" indent="-342900" algn="ctr"/>
            <a:endParaRPr lang="ru-RU" sz="1600" dirty="0" smtClean="0"/>
          </a:p>
          <a:p>
            <a:pPr lvl="0" algn="ctr"/>
            <a:r>
              <a:rPr lang="ru-RU" sz="1600" dirty="0" smtClean="0"/>
              <a:t>2. Проект бюджетного прогноза Лозновского сельского поселения на долгосрочный</a:t>
            </a:r>
          </a:p>
          <a:p>
            <a:pPr lvl="0" algn="ctr"/>
            <a:r>
              <a:rPr lang="ru-RU" sz="1600" dirty="0" smtClean="0"/>
              <a:t>период </a:t>
            </a:r>
          </a:p>
          <a:p>
            <a:pPr lvl="0" algn="ctr"/>
            <a:r>
              <a:rPr lang="ru-RU" sz="1600" dirty="0" smtClean="0"/>
              <a:t>2023-2025 гг.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43600" y="2048710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/>
              <a:t>3. Прогноз социально-экономического развития муниципального образования «Лозновское сельское поселение» на 2023-2025гг.</a:t>
            </a:r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endParaRPr lang="ru-RU" sz="1600" dirty="0" smtClean="0"/>
          </a:p>
          <a:p>
            <a:pPr lvl="0" algn="ctr"/>
            <a:r>
              <a:rPr lang="ru-RU" sz="1600" dirty="0" smtClean="0"/>
              <a:t>4.  Муниципальные программы Лозновского сельского поселения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81128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+mn-lt"/>
                <a:cs typeface="Times New Roman" pitchFamily="18" charset="0"/>
              </a:rPr>
              <a:t>Приоритетные пути реализации бюджетной </a:t>
            </a:r>
            <a:r>
              <a:rPr lang="ru-RU" sz="4000" b="1" i="1" dirty="0" smtClean="0">
                <a:latin typeface="+mn-lt"/>
                <a:cs typeface="Times New Roman" pitchFamily="18" charset="0"/>
              </a:rPr>
              <a:t>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72459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001" y="1073912"/>
            <a:ext cx="8717114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b="1" i="1" dirty="0" smtClean="0"/>
              <a:t>Основные характеристики бюджета сельского поселения на 2024 год и на плановый период </a:t>
            </a:r>
            <a:br>
              <a:rPr lang="ru-RU" sz="2000" b="1" i="1" dirty="0" smtClean="0"/>
            </a:br>
            <a:r>
              <a:rPr lang="ru-RU" sz="2000" b="1" i="1" dirty="0" smtClean="0"/>
              <a:t>2025 и 2026 годов.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140282"/>
              </p:ext>
            </p:extLst>
          </p:nvPr>
        </p:nvGraphicFramePr>
        <p:xfrm>
          <a:off x="323528" y="1825304"/>
          <a:ext cx="8496944" cy="47568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9309"/>
                <a:gridCol w="1518382"/>
                <a:gridCol w="925563"/>
                <a:gridCol w="882034"/>
                <a:gridCol w="867646"/>
                <a:gridCol w="867646"/>
                <a:gridCol w="867646"/>
                <a:gridCol w="688718"/>
              </a:tblGrid>
              <a:tr h="1521540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Первоначально принятый бюджет на 2023 год  от 26.12.2022г. №50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2023г,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2024г,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2025г,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16 627,0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19136,5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16841,3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16043,6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00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16 627,0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19136,5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16841,3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16043,6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552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915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541964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90097"/>
              </p:ext>
            </p:extLst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5436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2023 год и на плановый период 2024 и 2025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507737"/>
              </p:ext>
            </p:extLst>
          </p:nvPr>
        </p:nvGraphicFramePr>
        <p:xfrm>
          <a:off x="539552" y="162880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8280" cy="120133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Структура налоговых доходов бюджета сельского поселения на 2023 год и на плановый период 2024 и 2025 годов</a:t>
            </a:r>
            <a:endParaRPr lang="ru-RU" sz="28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681148"/>
              </p:ext>
            </p:extLst>
          </p:nvPr>
        </p:nvGraphicFramePr>
        <p:xfrm>
          <a:off x="357158" y="1643050"/>
          <a:ext cx="8535322" cy="502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42705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Структура неналоговых доходов в 2023 году и в бюджете на 2024 год </a:t>
            </a:r>
            <a:br>
              <a:rPr lang="ru-RU" sz="2400" b="1" i="1" dirty="0" smtClean="0"/>
            </a:br>
            <a:r>
              <a:rPr lang="ru-RU" sz="2400" b="1" i="1" dirty="0" smtClean="0"/>
              <a:t>и на плановый период </a:t>
            </a:r>
            <a:br>
              <a:rPr lang="ru-RU" sz="2400" b="1" i="1" dirty="0" smtClean="0"/>
            </a:br>
            <a:r>
              <a:rPr lang="ru-RU" sz="2400" b="1" i="1" dirty="0" smtClean="0"/>
              <a:t>2025 и 2026 годов</a:t>
            </a:r>
            <a:endParaRPr lang="ru-RU" sz="24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00284"/>
              </p:ext>
            </p:extLst>
          </p:nvPr>
        </p:nvGraphicFramePr>
        <p:xfrm>
          <a:off x="214282" y="1643050"/>
          <a:ext cx="8606190" cy="488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5"/>
            <a:ext cx="8568952" cy="1280175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Структура безвозмездных поступлений в 2023 году и в бюджете на 2024 год и на плановый период 2025 и 2026 годов</a:t>
            </a:r>
            <a:endParaRPr lang="ru-RU" sz="24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69914"/>
              </p:ext>
            </p:extLst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612831"/>
            <a:ext cx="1891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1976</TotalTime>
  <Words>709</Words>
  <Application>Microsoft Office PowerPoint</Application>
  <PresentationFormat>Экран (4:3)</PresentationFormat>
  <Paragraphs>270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   Администрация Лозновского  сельского поселения Цимлянского района БЮДЖЕТ ДЛЯ ГРАЖДАН </vt:lpstr>
      <vt:lpstr>Презентация PowerPoint</vt:lpstr>
      <vt:lpstr>Приоритетные пути реализации бюджетной политики</vt:lpstr>
      <vt:lpstr>      Основные характеристики бюджета сельского поселения на 2024 год и на плановый период  2025 и 2026 годов. </vt:lpstr>
      <vt:lpstr>ДОХОДЫ БЮДЖЕТА ПОСЕЛЕНИЯ</vt:lpstr>
      <vt:lpstr>Доходы бюджета Лозновского сельского поселения на 2023 год и на плановый период 2024 и 2025 годов</vt:lpstr>
      <vt:lpstr>Структура налоговых доходов бюджета сельского поселения на 2023 год и на плановый период 2024 и 2025 годов</vt:lpstr>
      <vt:lpstr>Структура неналоговых доходов в 2023 году и в бюджете на 2024 год  и на плановый период  2025 и 2026 годов</vt:lpstr>
      <vt:lpstr>Структура безвозмездных поступлений в 2023 году и в бюджете на 2024 год и на плановый период 2025 и 2026 годов</vt:lpstr>
      <vt:lpstr>Расходы бюджета сельского поселения в 2023 году и в бюджете на 2023 год и на плановый период  2024 и 2025 годов</vt:lpstr>
      <vt:lpstr>Динамика расходов бюджета сельского поселения за период 2022-2026 гг.</vt:lpstr>
      <vt:lpstr>      Программная структура расходов бюджета                  на 2023-2026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HP</cp:lastModifiedBy>
  <cp:revision>221</cp:revision>
  <dcterms:created xsi:type="dcterms:W3CDTF">2016-12-25T17:14:24Z</dcterms:created>
  <dcterms:modified xsi:type="dcterms:W3CDTF">2023-12-12T11:09:48Z</dcterms:modified>
</cp:coreProperties>
</file>