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notesMasterIdLst>
    <p:notesMasterId r:id="rId15"/>
  </p:notesMasterIdLst>
  <p:sldIdLst>
    <p:sldId id="256" r:id="rId2"/>
    <p:sldId id="271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2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FF"/>
    <a:srgbClr val="7AB36D"/>
    <a:srgbClr val="FF0066"/>
    <a:srgbClr val="0000FF"/>
    <a:srgbClr val="00FF00"/>
    <a:srgbClr val="000000"/>
    <a:srgbClr val="CC0066"/>
    <a:srgbClr val="2834A8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681223874793428"/>
          <c:y val="8.7729993664298678E-2"/>
          <c:w val="0.69959609215514806"/>
          <c:h val="0.7695546837544019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поступления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3.0864197530864196E-3"/>
                  <c:y val="0.157915124316843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469E-2"/>
                  <c:y val="0.159244120818011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283950617284E-3"/>
                  <c:y val="0.164998981907151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84E-2"/>
                  <c:y val="0.167574837936654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20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7210.5</c:v>
                </c:pt>
                <c:pt idx="1">
                  <c:v>7384.8</c:v>
                </c:pt>
                <c:pt idx="2">
                  <c:v>7619.4</c:v>
                </c:pt>
                <c:pt idx="3" formatCode="0.0">
                  <c:v>7971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поступления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6.1728395061728378E-2"/>
                  <c:y val="4.023697632102617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0185185185185182E-2"/>
                  <c:y val="-4.87143231467262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8641975308641917E-2"/>
                  <c:y val="4.06243383410521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9382716049382713E-2"/>
                  <c:y val="1.3805298463450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20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302.5</c:v>
                </c:pt>
                <c:pt idx="1">
                  <c:v>505.9</c:v>
                </c:pt>
                <c:pt idx="2">
                  <c:v>468.4</c:v>
                </c:pt>
                <c:pt idx="3" formatCode="0.0">
                  <c:v>487.1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Безвозмесдные поступления</c:v>
                </c:pt>
              </c:strCache>
            </c:strRef>
          </c:tx>
          <c:spPr>
            <a:solidFill>
              <a:srgbClr val="FF00FF"/>
            </a:solidFill>
          </c:spPr>
          <c:invertIfNegative val="0"/>
          <c:dLbls>
            <c:dLbl>
              <c:idx val="0"/>
              <c:layout>
                <c:manualLayout>
                  <c:x val="2.3148148148148147E-2"/>
                  <c:y val="-0.21297042176625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098E-2"/>
                  <c:y val="-0.243677075550601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234567901234566E-2"/>
                  <c:y val="-0.217115803802556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061728395061727E-2"/>
                  <c:y val="-0.20323161328371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>
                  <c:v>9114</c:v>
                </c:pt>
                <c:pt idx="1">
                  <c:v>11245.8</c:v>
                </c:pt>
                <c:pt idx="2">
                  <c:v>8753.52</c:v>
                </c:pt>
                <c:pt idx="3" formatCode="General">
                  <c:v>7585.5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3026816"/>
        <c:axId val="134898816"/>
        <c:axId val="0"/>
      </c:bar3DChart>
      <c:catAx>
        <c:axId val="12302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4898816"/>
        <c:crosses val="autoZero"/>
        <c:auto val="1"/>
        <c:lblAlgn val="ctr"/>
        <c:lblOffset val="100"/>
        <c:noMultiLvlLbl val="0"/>
      </c:catAx>
      <c:valAx>
        <c:axId val="134898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3026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947142023913681"/>
          <c:y val="0.31720933854791566"/>
          <c:w val="0.26052857976086324"/>
          <c:h val="0.3964891615701182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7AB36D"/>
            </a:solidFill>
          </c:spPr>
          <c:invertIfNegative val="0"/>
          <c:dLbls>
            <c:dLbl>
              <c:idx val="0"/>
              <c:layout>
                <c:manualLayout>
                  <c:x val="-7.4039813521474727E-5"/>
                  <c:y val="-2.0914989624847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819531425157675E-4"/>
                  <c:y val="-1.568624221863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21263609732441E-3"/>
                  <c:y val="-7.84332696551497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807962704294935E-4"/>
                  <c:y val="-1.5686242218635751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 algn="ctr">
                    <a:defRPr lang="ru-RU" sz="1800" b="1" i="0" u="none" strike="noStrike" kern="1200" baseline="0">
                      <a:solidFill>
                        <a:prstClr val="black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1617</c:v>
                </c:pt>
                <c:pt idx="1">
                  <c:v>1991</c:v>
                </c:pt>
                <c:pt idx="2">
                  <c:v>2030</c:v>
                </c:pt>
                <c:pt idx="3">
                  <c:v>2160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ЕСХН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9384550991334991E-3"/>
                  <c:y val="-4.0109684656612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1436.8</c:v>
                </c:pt>
                <c:pt idx="1">
                  <c:v>1479.9</c:v>
                </c:pt>
                <c:pt idx="2">
                  <c:v>1595.3</c:v>
                </c:pt>
                <c:pt idx="3">
                  <c:v>1735.7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имущество физ.лиц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9.1503079608708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60416996857237E-2"/>
                  <c:y val="-8.473427357884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592592592778E-3"/>
                  <c:y val="-9.673182701492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728395061728392E-3"/>
                  <c:y val="-7.5816837390072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>
                  <c:v>457</c:v>
                </c:pt>
                <c:pt idx="1">
                  <c:v>621</c:v>
                </c:pt>
                <c:pt idx="2">
                  <c:v>656</c:v>
                </c:pt>
                <c:pt idx="3">
                  <c:v>692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Земельный налог</c:v>
                </c:pt>
              </c:strCache>
            </c:strRef>
          </c:tx>
          <c:spPr>
            <a:solidFill>
              <a:srgbClr val="6600FF"/>
            </a:solidFill>
          </c:spPr>
          <c:invertIfNegative val="0"/>
          <c:dLbls>
            <c:dLbl>
              <c:idx val="0"/>
              <c:layout>
                <c:manualLayout>
                  <c:x val="4.111754769031699E-3"/>
                  <c:y val="6.1742298583879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864197530864226E-3"/>
                  <c:y val="7.3202463686966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7160493827160611E-3"/>
                  <c:y val="6.2744968874543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728395061728392E-3"/>
                  <c:y val="6.7973716280754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Лист1!$E$2:$E$5</c:f>
              <c:numCache>
                <c:formatCode>0.0</c:formatCode>
                <c:ptCount val="4"/>
                <c:pt idx="0">
                  <c:v>3694</c:v>
                </c:pt>
                <c:pt idx="1">
                  <c:v>3287</c:v>
                </c:pt>
                <c:pt idx="2">
                  <c:v>3332</c:v>
                </c:pt>
                <c:pt idx="3">
                  <c:v>3377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Гос.пошлина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3.2545009843824586E-2"/>
                  <c:y val="5.7193453436753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779738727380556E-2"/>
                  <c:y val="5.250232504626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53778540902033E-2"/>
                  <c:y val="6.016644454884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1149706420570678E-2"/>
                  <c:y val="5.7193836949539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Лист1!$F$2:$F$5</c:f>
              <c:numCache>
                <c:formatCode>0.0</c:formatCode>
                <c:ptCount val="4"/>
                <c:pt idx="0">
                  <c:v>5.7</c:v>
                </c:pt>
                <c:pt idx="1">
                  <c:v>5.9</c:v>
                </c:pt>
                <c:pt idx="2">
                  <c:v>6.1</c:v>
                </c:pt>
                <c:pt idx="3">
                  <c:v>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0803456"/>
        <c:axId val="220804992"/>
        <c:axId val="0"/>
      </c:bar3DChart>
      <c:catAx>
        <c:axId val="2208034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 i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804992"/>
        <c:crossesAt val="0"/>
        <c:auto val="1"/>
        <c:lblAlgn val="ctr"/>
        <c:lblOffset val="100"/>
        <c:noMultiLvlLbl val="0"/>
      </c:catAx>
      <c:valAx>
        <c:axId val="220804992"/>
        <c:scaling>
          <c:orientation val="minMax"/>
          <c:max val="1"/>
        </c:scaling>
        <c:delete val="1"/>
        <c:axPos val="b"/>
        <c:majorGridlines/>
        <c:numFmt formatCode="#,##0.00" sourceLinked="0"/>
        <c:majorTickMark val="out"/>
        <c:minorTickMark val="none"/>
        <c:tickLblPos val="none"/>
        <c:crossAx val="2208034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8311353689995524"/>
          <c:y val="0.11183691415770217"/>
          <c:w val="0.30807110320941777"/>
          <c:h val="0.7343713746057009"/>
        </c:manualLayout>
      </c:layout>
      <c:overlay val="0"/>
      <c:txPr>
        <a:bodyPr/>
        <a:lstStyle/>
        <a:p>
          <a:pPr>
            <a:defRPr lang="ru-RU" sz="1800" b="1" i="1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использования гос.имущества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6905762015479557E-2"/>
                  <c:y val="-8.49991827612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9843415030344435E-2"/>
                  <c:y val="-9.0152088342078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141322699127024E-2"/>
                  <c:y val="-9.54289110815530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7804045692693282E-2"/>
                  <c:y val="-9.0152088342078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237.3</c:v>
                </c:pt>
                <c:pt idx="1">
                  <c:v>440.3</c:v>
                </c:pt>
                <c:pt idx="2">
                  <c:v>457.9</c:v>
                </c:pt>
                <c:pt idx="3">
                  <c:v>476.2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оказания платных услуг (работ) и компенсации затрат государства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5.9027281526436203E-3"/>
                  <c:y val="7.7309969452884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756820381609051E-3"/>
                  <c:y val="7.0233377998129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55.5</c:v>
                </c:pt>
                <c:pt idx="1">
                  <c:v>55.5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Штрафы, санкции, возмещение ущерба</c:v>
                </c:pt>
              </c:strCache>
            </c:strRef>
          </c:tx>
          <c:spPr>
            <a:solidFill>
              <a:srgbClr val="FF00FF"/>
            </a:solidFill>
          </c:spPr>
          <c:invertIfNegative val="0"/>
          <c:dLbls>
            <c:dLbl>
              <c:idx val="0"/>
              <c:layout>
                <c:manualLayout>
                  <c:x val="4.1332808129962269E-2"/>
                  <c:y val="-6.96209609662998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0159478236013848E-2"/>
                  <c:y val="-1.37486599537020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103339573028252E-2"/>
                  <c:y val="-2.1503006578464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0159478236013848E-2"/>
                  <c:y val="-3.22000272822570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>
                  <c:v>9.6999999999999993</c:v>
                </c:pt>
                <c:pt idx="1">
                  <c:v>10.1</c:v>
                </c:pt>
                <c:pt idx="2">
                  <c:v>10.5</c:v>
                </c:pt>
                <c:pt idx="3">
                  <c:v>10.9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13408"/>
        <c:axId val="8514944"/>
        <c:axId val="0"/>
      </c:bar3DChart>
      <c:catAx>
        <c:axId val="8513408"/>
        <c:scaling>
          <c:orientation val="minMax"/>
        </c:scaling>
        <c:delete val="0"/>
        <c:axPos val="l"/>
        <c:majorTickMark val="out"/>
        <c:minorTickMark val="none"/>
        <c:tickLblPos val="nextTo"/>
        <c:crossAx val="8514944"/>
        <c:crosses val="autoZero"/>
        <c:auto val="1"/>
        <c:lblAlgn val="ctr"/>
        <c:lblOffset val="100"/>
        <c:noMultiLvlLbl val="0"/>
      </c:catAx>
      <c:valAx>
        <c:axId val="8514944"/>
        <c:scaling>
          <c:orientation val="minMax"/>
        </c:scaling>
        <c:delete val="1"/>
        <c:axPos val="b"/>
        <c:majorGridlines/>
        <c:numFmt formatCode="0.0" sourceLinked="1"/>
        <c:majorTickMark val="out"/>
        <c:minorTickMark val="none"/>
        <c:tickLblPos val="none"/>
        <c:crossAx val="8513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114739507261634"/>
          <c:y val="0.130784831884356"/>
          <c:w val="0.32607925225912976"/>
          <c:h val="0.8541048531694321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Дотация на выравнивание бюджетной обеспеченности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3008039036408183E-2"/>
                  <c:y val="-9.0176941563313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344052048544226E-2"/>
                  <c:y val="-9.2753425607979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163948275088221E-2"/>
                  <c:y val="-5.7404066500106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9149722546748444E-2"/>
                  <c:y val="-1.3913105800748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8794.6</c:v>
                </c:pt>
                <c:pt idx="1">
                  <c:v>10901.6</c:v>
                </c:pt>
                <c:pt idx="2">
                  <c:v>8398.4</c:v>
                </c:pt>
                <c:pt idx="3">
                  <c:v>7558.6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Субвенция бюджетам сельских поселений 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2.6463600897484722E-2"/>
                  <c:y val="3.370042252211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796988297947507E-3"/>
                  <c:y val="3.34941821552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890667376501418E-2"/>
                  <c:y val="3.3906289603283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6746822297047181E-2"/>
                  <c:y val="3.2875834340271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294.2</c:v>
                </c:pt>
                <c:pt idx="1">
                  <c:v>317.5</c:v>
                </c:pt>
                <c:pt idx="2">
                  <c:v>328.4</c:v>
                </c:pt>
                <c:pt idx="3">
                  <c:v>0.2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Межбюджетные транферты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0"/>
              <c:layout>
                <c:manualLayout>
                  <c:x val="1.6449220522341795E-2"/>
                  <c:y val="-6.31752505587154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736732037529402E-2"/>
                  <c:y val="-6.0598645794021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038179540494577E-2"/>
                  <c:y val="-4.6788566855287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380451577552926E-2"/>
                  <c:y val="-5.6476824741975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25.2</c:v>
                </c:pt>
                <c:pt idx="1">
                  <c:v>26.7</c:v>
                </c:pt>
                <c:pt idx="2">
                  <c:v>26.7</c:v>
                </c:pt>
                <c:pt idx="3">
                  <c:v>26.7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903616"/>
        <c:axId val="125905152"/>
        <c:axId val="0"/>
      </c:bar3DChart>
      <c:catAx>
        <c:axId val="125903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5905152"/>
        <c:crosses val="autoZero"/>
        <c:auto val="1"/>
        <c:lblAlgn val="ctr"/>
        <c:lblOffset val="100"/>
        <c:noMultiLvlLbl val="0"/>
      </c:catAx>
      <c:valAx>
        <c:axId val="125905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5903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624475789554138"/>
          <c:y val="7.5851660729557097E-2"/>
          <c:w val="0.27167432716419981"/>
          <c:h val="0.803071805616681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5432098765432108E-2"/>
                  <c:y val="-4.2752054076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904E-2"/>
                  <c:y val="2.67200337976868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594E-3"/>
                  <c:y val="-3.2064040557224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975308641975211E-2"/>
                  <c:y val="-3.7408047316761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Факт 2021г.</c:v>
                </c:pt>
                <c:pt idx="1">
                  <c:v>План 2022г.</c:v>
                </c:pt>
                <c:pt idx="2">
                  <c:v>Проект 2023г.</c:v>
                </c:pt>
                <c:pt idx="3">
                  <c:v>Проект 2024г.</c:v>
                </c:pt>
                <c:pt idx="4">
                  <c:v>Проект 2025г.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 formatCode="General">
                  <c:v>15246.4</c:v>
                </c:pt>
                <c:pt idx="1">
                  <c:v>16142.5</c:v>
                </c:pt>
                <c:pt idx="2">
                  <c:v>15841</c:v>
                </c:pt>
                <c:pt idx="3">
                  <c:v>13273</c:v>
                </c:pt>
                <c:pt idx="4" formatCode="General">
                  <c:v>12789.1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4302336"/>
        <c:axId val="174303872"/>
        <c:axId val="0"/>
      </c:bar3DChart>
      <c:catAx>
        <c:axId val="174302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 i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4303872"/>
        <c:crosses val="autoZero"/>
        <c:auto val="1"/>
        <c:lblAlgn val="ctr"/>
        <c:lblOffset val="100"/>
        <c:noMultiLvlLbl val="0"/>
      </c:catAx>
      <c:valAx>
        <c:axId val="1743038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b="1" i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4302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gif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4D6533-4F9F-4800-95C9-9F54E09AFDB1}" type="doc">
      <dgm:prSet loTypeId="urn:microsoft.com/office/officeart/2005/8/layout/vList4#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47770A-AC8E-4DF8-B4EE-0EA7CD4F8276}">
      <dgm:prSet phldrT="[Текст]"/>
      <dgm:spPr/>
      <dgm:t>
        <a:bodyPr/>
        <a:lstStyle/>
        <a:p>
          <a:r>
            <a:rPr lang="ru-RU" i="1" dirty="0" smtClean="0"/>
            <a:t>Обеспечение устойчивости бюджета</a:t>
          </a:r>
          <a:endParaRPr lang="ru-RU" i="1" dirty="0"/>
        </a:p>
      </dgm:t>
    </dgm:pt>
    <dgm:pt modelId="{47567D8F-5043-4765-9F36-B95BFC477819}" type="parTrans" cxnId="{6D9B8C9C-B962-41F1-98E5-E3F8DAB7DB59}">
      <dgm:prSet/>
      <dgm:spPr/>
      <dgm:t>
        <a:bodyPr/>
        <a:lstStyle/>
        <a:p>
          <a:endParaRPr lang="ru-RU"/>
        </a:p>
      </dgm:t>
    </dgm:pt>
    <dgm:pt modelId="{81EA14B0-652F-4BB5-BD08-B2672486E19C}" type="sibTrans" cxnId="{6D9B8C9C-B962-41F1-98E5-E3F8DAB7DB59}">
      <dgm:prSet/>
      <dgm:spPr/>
      <dgm:t>
        <a:bodyPr/>
        <a:lstStyle/>
        <a:p>
          <a:endParaRPr lang="ru-RU"/>
        </a:p>
      </dgm:t>
    </dgm:pt>
    <dgm:pt modelId="{98A952AA-040D-4BC2-B31C-838102A148F1}">
      <dgm:prSet phldrT="[Текст]"/>
      <dgm:spPr/>
      <dgm:t>
        <a:bodyPr/>
        <a:lstStyle/>
        <a:p>
          <a:r>
            <a:rPr lang="ru-RU" i="1" dirty="0" smtClean="0"/>
            <a:t>Исполнение принятых обязательств</a:t>
          </a:r>
          <a:endParaRPr lang="ru-RU" i="1" dirty="0"/>
        </a:p>
      </dgm:t>
    </dgm:pt>
    <dgm:pt modelId="{52424375-3C6D-41F2-B8D5-F44423C6302F}" type="parTrans" cxnId="{644BF401-69BC-4AED-8B72-9F95175342AB}">
      <dgm:prSet/>
      <dgm:spPr/>
      <dgm:t>
        <a:bodyPr/>
        <a:lstStyle/>
        <a:p>
          <a:endParaRPr lang="ru-RU"/>
        </a:p>
      </dgm:t>
    </dgm:pt>
    <dgm:pt modelId="{F4E79462-9A85-4BFF-9F77-960639FF42D3}" type="sibTrans" cxnId="{644BF401-69BC-4AED-8B72-9F95175342AB}">
      <dgm:prSet/>
      <dgm:spPr/>
      <dgm:t>
        <a:bodyPr/>
        <a:lstStyle/>
        <a:p>
          <a:endParaRPr lang="ru-RU"/>
        </a:p>
      </dgm:t>
    </dgm:pt>
    <dgm:pt modelId="{54D85BC2-30AB-4008-B22F-30846D405921}">
      <dgm:prSet phldrT="[Текст]"/>
      <dgm:spPr/>
      <dgm:t>
        <a:bodyPr/>
        <a:lstStyle/>
        <a:p>
          <a:r>
            <a:rPr lang="ru-RU" i="1" dirty="0" smtClean="0"/>
            <a:t>Повышение эффективности и результативности расходов</a:t>
          </a:r>
          <a:endParaRPr lang="ru-RU" i="1" dirty="0"/>
        </a:p>
      </dgm:t>
    </dgm:pt>
    <dgm:pt modelId="{911107A5-4695-435B-BF13-790A3415E87D}" type="parTrans" cxnId="{0BD31D28-57D5-4F51-88DC-1DF38F5C26D5}">
      <dgm:prSet/>
      <dgm:spPr/>
      <dgm:t>
        <a:bodyPr/>
        <a:lstStyle/>
        <a:p>
          <a:endParaRPr lang="ru-RU"/>
        </a:p>
      </dgm:t>
    </dgm:pt>
    <dgm:pt modelId="{D5867F8D-A1F4-457F-ABDE-61E76C9F86E4}" type="sibTrans" cxnId="{0BD31D28-57D5-4F51-88DC-1DF38F5C26D5}">
      <dgm:prSet/>
      <dgm:spPr/>
      <dgm:t>
        <a:bodyPr/>
        <a:lstStyle/>
        <a:p>
          <a:endParaRPr lang="ru-RU"/>
        </a:p>
      </dgm:t>
    </dgm:pt>
    <dgm:pt modelId="{9948CA0A-9624-4F2F-84D6-09B00356B571}" type="pres">
      <dgm:prSet presAssocID="{464D6533-4F9F-4800-95C9-9F54E09AFDB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E086F4-BAB7-435B-BBB4-7EA118CFF0B0}" type="pres">
      <dgm:prSet presAssocID="{9B47770A-AC8E-4DF8-B4EE-0EA7CD4F8276}" presName="comp" presStyleCnt="0"/>
      <dgm:spPr/>
    </dgm:pt>
    <dgm:pt modelId="{63D874A7-FB2A-4504-A5F2-D462E2252B7C}" type="pres">
      <dgm:prSet presAssocID="{9B47770A-AC8E-4DF8-B4EE-0EA7CD4F8276}" presName="box" presStyleLbl="node1" presStyleIdx="0" presStyleCnt="3"/>
      <dgm:spPr/>
      <dgm:t>
        <a:bodyPr/>
        <a:lstStyle/>
        <a:p>
          <a:endParaRPr lang="ru-RU"/>
        </a:p>
      </dgm:t>
    </dgm:pt>
    <dgm:pt modelId="{EBDE273F-4DE5-43EA-B558-5E366FE0FF5D}" type="pres">
      <dgm:prSet presAssocID="{9B47770A-AC8E-4DF8-B4EE-0EA7CD4F8276}" presName="img" presStyleLbl="fgImgPlace1" presStyleIdx="0" presStyleCnt="3" custScaleX="60040" custScaleY="136922" custLinFactNeighborX="-12323" custLinFactNeighborY="171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FFE0898-4CE7-4E2A-B1AA-C1FD4B4E5E7D}" type="pres">
      <dgm:prSet presAssocID="{9B47770A-AC8E-4DF8-B4EE-0EA7CD4F8276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77CD2B-CDBC-4EDB-AE64-584847C6AFA5}" type="pres">
      <dgm:prSet presAssocID="{81EA14B0-652F-4BB5-BD08-B2672486E19C}" presName="spacer" presStyleCnt="0"/>
      <dgm:spPr/>
    </dgm:pt>
    <dgm:pt modelId="{750386D1-FD4A-4039-A7C5-A068FAE1720B}" type="pres">
      <dgm:prSet presAssocID="{98A952AA-040D-4BC2-B31C-838102A148F1}" presName="comp" presStyleCnt="0"/>
      <dgm:spPr/>
    </dgm:pt>
    <dgm:pt modelId="{AEFCDBB1-7F84-4C60-9A9D-B2E43CE15BCE}" type="pres">
      <dgm:prSet presAssocID="{98A952AA-040D-4BC2-B31C-838102A148F1}" presName="box" presStyleLbl="node1" presStyleIdx="1" presStyleCnt="3"/>
      <dgm:spPr/>
      <dgm:t>
        <a:bodyPr/>
        <a:lstStyle/>
        <a:p>
          <a:endParaRPr lang="ru-RU"/>
        </a:p>
      </dgm:t>
    </dgm:pt>
    <dgm:pt modelId="{E826F309-22B0-496B-AF47-B50F5651DC26}" type="pres">
      <dgm:prSet presAssocID="{98A952AA-040D-4BC2-B31C-838102A148F1}" presName="img" presStyleLbl="fgImgPlace1" presStyleIdx="1" presStyleCnt="3" custScaleX="71565" custScaleY="114308" custLinFactNeighborX="-10901" custLinFactNeighborY="534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5EBCB93-2049-49D6-939F-C8C0765C7F4C}" type="pres">
      <dgm:prSet presAssocID="{98A952AA-040D-4BC2-B31C-838102A148F1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30E7E2-7D02-46F8-8790-688E68976D83}" type="pres">
      <dgm:prSet presAssocID="{F4E79462-9A85-4BFF-9F77-960639FF42D3}" presName="spacer" presStyleCnt="0"/>
      <dgm:spPr/>
    </dgm:pt>
    <dgm:pt modelId="{F4087BD9-9EDF-435A-903F-4824B3C3F064}" type="pres">
      <dgm:prSet presAssocID="{54D85BC2-30AB-4008-B22F-30846D405921}" presName="comp" presStyleCnt="0"/>
      <dgm:spPr/>
    </dgm:pt>
    <dgm:pt modelId="{B1D2F946-0CAD-4158-B540-95113B8E4B3D}" type="pres">
      <dgm:prSet presAssocID="{54D85BC2-30AB-4008-B22F-30846D405921}" presName="box" presStyleLbl="node1" presStyleIdx="2" presStyleCnt="3" custLinFactNeighborX="444" custLinFactNeighborY="89470"/>
      <dgm:spPr/>
      <dgm:t>
        <a:bodyPr/>
        <a:lstStyle/>
        <a:p>
          <a:endParaRPr lang="ru-RU"/>
        </a:p>
      </dgm:t>
    </dgm:pt>
    <dgm:pt modelId="{09DB8691-D678-4C3F-BA2A-3BF83D5E0511}" type="pres">
      <dgm:prSet presAssocID="{54D85BC2-30AB-4008-B22F-30846D405921}" presName="img" presStyleLbl="fgImgPlace1" presStyleIdx="2" presStyleCnt="3" custScaleX="76005" custScaleY="98092" custLinFactNeighborX="-8681" custLinFactNeighborY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21ED556E-7FC5-4E07-AC22-747F1C58764B}" type="pres">
      <dgm:prSet presAssocID="{54D85BC2-30AB-4008-B22F-30846D40592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4BF401-69BC-4AED-8B72-9F95175342AB}" srcId="{464D6533-4F9F-4800-95C9-9F54E09AFDB1}" destId="{98A952AA-040D-4BC2-B31C-838102A148F1}" srcOrd="1" destOrd="0" parTransId="{52424375-3C6D-41F2-B8D5-F44423C6302F}" sibTransId="{F4E79462-9A85-4BFF-9F77-960639FF42D3}"/>
    <dgm:cxn modelId="{0BD31D28-57D5-4F51-88DC-1DF38F5C26D5}" srcId="{464D6533-4F9F-4800-95C9-9F54E09AFDB1}" destId="{54D85BC2-30AB-4008-B22F-30846D405921}" srcOrd="2" destOrd="0" parTransId="{911107A5-4695-435B-BF13-790A3415E87D}" sibTransId="{D5867F8D-A1F4-457F-ABDE-61E76C9F86E4}"/>
    <dgm:cxn modelId="{6D9B8C9C-B962-41F1-98E5-E3F8DAB7DB59}" srcId="{464D6533-4F9F-4800-95C9-9F54E09AFDB1}" destId="{9B47770A-AC8E-4DF8-B4EE-0EA7CD4F8276}" srcOrd="0" destOrd="0" parTransId="{47567D8F-5043-4765-9F36-B95BFC477819}" sibTransId="{81EA14B0-652F-4BB5-BD08-B2672486E19C}"/>
    <dgm:cxn modelId="{FFA4508E-228D-42B3-815E-83B5D1EC59F1}" type="presOf" srcId="{98A952AA-040D-4BC2-B31C-838102A148F1}" destId="{D5EBCB93-2049-49D6-939F-C8C0765C7F4C}" srcOrd="1" destOrd="0" presId="urn:microsoft.com/office/officeart/2005/8/layout/vList4#1"/>
    <dgm:cxn modelId="{C40F0043-FF28-4649-87E9-B639BE3D99AE}" type="presOf" srcId="{54D85BC2-30AB-4008-B22F-30846D405921}" destId="{B1D2F946-0CAD-4158-B540-95113B8E4B3D}" srcOrd="0" destOrd="0" presId="urn:microsoft.com/office/officeart/2005/8/layout/vList4#1"/>
    <dgm:cxn modelId="{7A2A26E1-D04D-4C1E-A0B3-EFE13F3FDE35}" type="presOf" srcId="{54D85BC2-30AB-4008-B22F-30846D405921}" destId="{21ED556E-7FC5-4E07-AC22-747F1C58764B}" srcOrd="1" destOrd="0" presId="urn:microsoft.com/office/officeart/2005/8/layout/vList4#1"/>
    <dgm:cxn modelId="{F8EF187B-23A9-4AE6-B8D5-7FFF501F2A55}" type="presOf" srcId="{9B47770A-AC8E-4DF8-B4EE-0EA7CD4F8276}" destId="{63D874A7-FB2A-4504-A5F2-D462E2252B7C}" srcOrd="0" destOrd="0" presId="urn:microsoft.com/office/officeart/2005/8/layout/vList4#1"/>
    <dgm:cxn modelId="{A73D4FD5-FE49-488B-8AE8-92ACC6DF3743}" type="presOf" srcId="{464D6533-4F9F-4800-95C9-9F54E09AFDB1}" destId="{9948CA0A-9624-4F2F-84D6-09B00356B571}" srcOrd="0" destOrd="0" presId="urn:microsoft.com/office/officeart/2005/8/layout/vList4#1"/>
    <dgm:cxn modelId="{F6E2CAAF-FA70-4422-92A6-5CC12CEE700F}" type="presOf" srcId="{98A952AA-040D-4BC2-B31C-838102A148F1}" destId="{AEFCDBB1-7F84-4C60-9A9D-B2E43CE15BCE}" srcOrd="0" destOrd="0" presId="urn:microsoft.com/office/officeart/2005/8/layout/vList4#1"/>
    <dgm:cxn modelId="{87E3055E-4514-4453-8DC4-7D746F8EC44F}" type="presOf" srcId="{9B47770A-AC8E-4DF8-B4EE-0EA7CD4F8276}" destId="{0FFE0898-4CE7-4E2A-B1AA-C1FD4B4E5E7D}" srcOrd="1" destOrd="0" presId="urn:microsoft.com/office/officeart/2005/8/layout/vList4#1"/>
    <dgm:cxn modelId="{11088E40-748B-4B1E-8326-CA4F241FD9B1}" type="presParOf" srcId="{9948CA0A-9624-4F2F-84D6-09B00356B571}" destId="{20E086F4-BAB7-435B-BBB4-7EA118CFF0B0}" srcOrd="0" destOrd="0" presId="urn:microsoft.com/office/officeart/2005/8/layout/vList4#1"/>
    <dgm:cxn modelId="{DE9C6FF2-D8E1-44D8-9563-E1A744DE44ED}" type="presParOf" srcId="{20E086F4-BAB7-435B-BBB4-7EA118CFF0B0}" destId="{63D874A7-FB2A-4504-A5F2-D462E2252B7C}" srcOrd="0" destOrd="0" presId="urn:microsoft.com/office/officeart/2005/8/layout/vList4#1"/>
    <dgm:cxn modelId="{569017B2-6E44-4786-905D-B0C74BA498CD}" type="presParOf" srcId="{20E086F4-BAB7-435B-BBB4-7EA118CFF0B0}" destId="{EBDE273F-4DE5-43EA-B558-5E366FE0FF5D}" srcOrd="1" destOrd="0" presId="urn:microsoft.com/office/officeart/2005/8/layout/vList4#1"/>
    <dgm:cxn modelId="{935D97E8-8E81-4962-9D51-EE071C62AD63}" type="presParOf" srcId="{20E086F4-BAB7-435B-BBB4-7EA118CFF0B0}" destId="{0FFE0898-4CE7-4E2A-B1AA-C1FD4B4E5E7D}" srcOrd="2" destOrd="0" presId="urn:microsoft.com/office/officeart/2005/8/layout/vList4#1"/>
    <dgm:cxn modelId="{6A5C08E4-9FA0-43B8-9D71-FC3DF6C9583E}" type="presParOf" srcId="{9948CA0A-9624-4F2F-84D6-09B00356B571}" destId="{0A77CD2B-CDBC-4EDB-AE64-584847C6AFA5}" srcOrd="1" destOrd="0" presId="urn:microsoft.com/office/officeart/2005/8/layout/vList4#1"/>
    <dgm:cxn modelId="{73C91F8D-93D6-444F-B28F-8949EF4E3113}" type="presParOf" srcId="{9948CA0A-9624-4F2F-84D6-09B00356B571}" destId="{750386D1-FD4A-4039-A7C5-A068FAE1720B}" srcOrd="2" destOrd="0" presId="urn:microsoft.com/office/officeart/2005/8/layout/vList4#1"/>
    <dgm:cxn modelId="{C37E055A-A3F6-4A2F-AFE3-CE9793F3C59D}" type="presParOf" srcId="{750386D1-FD4A-4039-A7C5-A068FAE1720B}" destId="{AEFCDBB1-7F84-4C60-9A9D-B2E43CE15BCE}" srcOrd="0" destOrd="0" presId="urn:microsoft.com/office/officeart/2005/8/layout/vList4#1"/>
    <dgm:cxn modelId="{D09792F6-DB82-4F35-9303-97BCCC524DDA}" type="presParOf" srcId="{750386D1-FD4A-4039-A7C5-A068FAE1720B}" destId="{E826F309-22B0-496B-AF47-B50F5651DC26}" srcOrd="1" destOrd="0" presId="urn:microsoft.com/office/officeart/2005/8/layout/vList4#1"/>
    <dgm:cxn modelId="{310A5C7F-372D-44BE-A4C1-81800D185B1A}" type="presParOf" srcId="{750386D1-FD4A-4039-A7C5-A068FAE1720B}" destId="{D5EBCB93-2049-49D6-939F-C8C0765C7F4C}" srcOrd="2" destOrd="0" presId="urn:microsoft.com/office/officeart/2005/8/layout/vList4#1"/>
    <dgm:cxn modelId="{6445939F-918E-4B84-B82C-5D40D3DCE1B1}" type="presParOf" srcId="{9948CA0A-9624-4F2F-84D6-09B00356B571}" destId="{6630E7E2-7D02-46F8-8790-688E68976D83}" srcOrd="3" destOrd="0" presId="urn:microsoft.com/office/officeart/2005/8/layout/vList4#1"/>
    <dgm:cxn modelId="{AD118B9D-CA1E-4B25-A019-7DB4725BB014}" type="presParOf" srcId="{9948CA0A-9624-4F2F-84D6-09B00356B571}" destId="{F4087BD9-9EDF-435A-903F-4824B3C3F064}" srcOrd="4" destOrd="0" presId="urn:microsoft.com/office/officeart/2005/8/layout/vList4#1"/>
    <dgm:cxn modelId="{137BA894-CCDF-4DA0-B733-896869340815}" type="presParOf" srcId="{F4087BD9-9EDF-435A-903F-4824B3C3F064}" destId="{B1D2F946-0CAD-4158-B540-95113B8E4B3D}" srcOrd="0" destOrd="0" presId="urn:microsoft.com/office/officeart/2005/8/layout/vList4#1"/>
    <dgm:cxn modelId="{5048E4F7-5A90-437E-BB90-3FBC2C489EBB}" type="presParOf" srcId="{F4087BD9-9EDF-435A-903F-4824B3C3F064}" destId="{09DB8691-D678-4C3F-BA2A-3BF83D5E0511}" srcOrd="1" destOrd="0" presId="urn:microsoft.com/office/officeart/2005/8/layout/vList4#1"/>
    <dgm:cxn modelId="{5102F060-4992-4FD4-A7B5-33E66E316866}" type="presParOf" srcId="{F4087BD9-9EDF-435A-903F-4824B3C3F064}" destId="{21ED556E-7FC5-4E07-AC22-747F1C58764B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B05D51-267E-4A7C-BBC6-89DBC9B34B2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A98D78-E81A-40B9-8BA0-FB67BEC66D6A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bg2">
                  <a:lumMod val="25000"/>
                </a:schemeClr>
              </a:solidFill>
            </a:rPr>
            <a:t>Доходы бюджета состоят из  налоговых, неналоговых доходов и безвозмездных поступлений</a:t>
          </a:r>
          <a:endParaRPr lang="ru-RU" dirty="0">
            <a:solidFill>
              <a:schemeClr val="bg2">
                <a:lumMod val="25000"/>
              </a:schemeClr>
            </a:solidFill>
          </a:endParaRPr>
        </a:p>
      </dgm:t>
    </dgm:pt>
    <dgm:pt modelId="{2CA7DE13-DE53-4023-9FC6-C7F01D03A0DF}" type="parTrans" cxnId="{7D1A70FC-9509-4FC6-A9C5-701ABF39384E}">
      <dgm:prSet/>
      <dgm:spPr/>
      <dgm:t>
        <a:bodyPr/>
        <a:lstStyle/>
        <a:p>
          <a:endParaRPr lang="ru-RU"/>
        </a:p>
      </dgm:t>
    </dgm:pt>
    <dgm:pt modelId="{1CE30C49-8AC3-4701-857F-F53F4950F500}" type="sibTrans" cxnId="{7D1A70FC-9509-4FC6-A9C5-701ABF39384E}">
      <dgm:prSet/>
      <dgm:spPr/>
      <dgm:t>
        <a:bodyPr/>
        <a:lstStyle/>
        <a:p>
          <a:endParaRPr lang="ru-RU"/>
        </a:p>
      </dgm:t>
    </dgm:pt>
    <dgm:pt modelId="{EF61A0D7-2271-4450-8D35-ADABA9298D4D}">
      <dgm:prSet phldrT="[Текст]" custT="1"/>
      <dgm:spPr/>
      <dgm:t>
        <a:bodyPr/>
        <a:lstStyle/>
        <a:p>
          <a:pPr algn="ctr"/>
          <a:endParaRPr lang="ru-RU" sz="1800" b="1" dirty="0" smtClean="0"/>
        </a:p>
        <a:p>
          <a:pPr algn="ctr"/>
          <a:r>
            <a:rPr lang="ru-RU" sz="1800" b="1" dirty="0" smtClean="0"/>
            <a:t>Налоговые доходы:</a:t>
          </a:r>
        </a:p>
        <a:p>
          <a:pPr algn="l"/>
          <a:r>
            <a:rPr lang="ru-RU" sz="1600" b="1" dirty="0" smtClean="0"/>
            <a:t>1. Налог на доходы с физических лиц;</a:t>
          </a:r>
        </a:p>
        <a:p>
          <a:pPr algn="l"/>
          <a:r>
            <a:rPr lang="ru-RU" sz="1600" b="1" dirty="0" smtClean="0"/>
            <a:t>2. Единый сельскохозяйственный налог;</a:t>
          </a:r>
        </a:p>
        <a:p>
          <a:pPr algn="l"/>
          <a:r>
            <a:rPr lang="ru-RU" sz="1600" b="1" dirty="0" smtClean="0"/>
            <a:t>3. Земельный налог;</a:t>
          </a:r>
        </a:p>
        <a:p>
          <a:pPr algn="l"/>
          <a:r>
            <a:rPr lang="ru-RU" sz="1600" b="1" dirty="0" smtClean="0"/>
            <a:t>4. Налог на имущество физ. лиц;</a:t>
          </a:r>
        </a:p>
        <a:p>
          <a:pPr algn="l"/>
          <a:r>
            <a:rPr lang="ru-RU" sz="1600" b="1" dirty="0" smtClean="0"/>
            <a:t>5. Государственная пошлина.</a:t>
          </a:r>
        </a:p>
        <a:p>
          <a:pPr algn="ctr"/>
          <a:endParaRPr lang="ru-RU" sz="1700" dirty="0"/>
        </a:p>
      </dgm:t>
    </dgm:pt>
    <dgm:pt modelId="{31322AB3-7DAA-410B-8D2C-AB288C543545}" type="parTrans" cxnId="{382D0C44-DCC5-4866-8522-1130CC8FD640}">
      <dgm:prSet/>
      <dgm:spPr/>
      <dgm:t>
        <a:bodyPr/>
        <a:lstStyle/>
        <a:p>
          <a:endParaRPr lang="ru-RU"/>
        </a:p>
      </dgm:t>
    </dgm:pt>
    <dgm:pt modelId="{15B419C4-DC52-40E5-AD44-63884CC12468}" type="sibTrans" cxnId="{382D0C44-DCC5-4866-8522-1130CC8FD640}">
      <dgm:prSet/>
      <dgm:spPr/>
      <dgm:t>
        <a:bodyPr/>
        <a:lstStyle/>
        <a:p>
          <a:endParaRPr lang="ru-RU"/>
        </a:p>
      </dgm:t>
    </dgm:pt>
    <dgm:pt modelId="{B1E5F171-05DD-4ACB-B1A5-F23062E48EF4}">
      <dgm:prSet phldrT="[Текст]" custT="1"/>
      <dgm:spPr/>
      <dgm:t>
        <a:bodyPr/>
        <a:lstStyle/>
        <a:p>
          <a:pPr algn="ctr"/>
          <a:r>
            <a:rPr lang="ru-RU" sz="1800" b="1" dirty="0" smtClean="0"/>
            <a:t>Неналоговые доходы:</a:t>
          </a:r>
        </a:p>
        <a:p>
          <a:pPr algn="l"/>
          <a:endParaRPr lang="ru-RU" sz="1600" b="1" dirty="0" smtClean="0"/>
        </a:p>
        <a:p>
          <a:pPr algn="l"/>
          <a:r>
            <a:rPr lang="ru-RU" sz="1600" b="1" dirty="0" smtClean="0"/>
            <a:t>1.Доходы, получаемые в виде арендной платы;</a:t>
          </a:r>
        </a:p>
        <a:p>
          <a:pPr algn="l"/>
          <a:r>
            <a:rPr lang="ru-RU" sz="1600" b="1" dirty="0" smtClean="0"/>
            <a:t>2. Доходы от продажи земельных участков;</a:t>
          </a:r>
        </a:p>
        <a:p>
          <a:pPr algn="l"/>
          <a:r>
            <a:rPr lang="ru-RU" sz="1600" b="1" dirty="0" smtClean="0"/>
            <a:t>3. Штрафы, санкции, возмещение ущерба</a:t>
          </a:r>
          <a:endParaRPr lang="ru-RU" sz="1600" b="1" dirty="0"/>
        </a:p>
      </dgm:t>
    </dgm:pt>
    <dgm:pt modelId="{05032AA6-2E50-4B8E-8088-A3BF9AD13467}" type="parTrans" cxnId="{A19B8A14-9266-4066-B25E-D3F8AE9F86D7}">
      <dgm:prSet/>
      <dgm:spPr/>
      <dgm:t>
        <a:bodyPr/>
        <a:lstStyle/>
        <a:p>
          <a:endParaRPr lang="ru-RU"/>
        </a:p>
      </dgm:t>
    </dgm:pt>
    <dgm:pt modelId="{0950635F-1E80-4064-B154-AEE07FB73A9A}" type="sibTrans" cxnId="{A19B8A14-9266-4066-B25E-D3F8AE9F86D7}">
      <dgm:prSet/>
      <dgm:spPr/>
      <dgm:t>
        <a:bodyPr/>
        <a:lstStyle/>
        <a:p>
          <a:endParaRPr lang="ru-RU"/>
        </a:p>
      </dgm:t>
    </dgm:pt>
    <dgm:pt modelId="{4F5A654C-99B3-48E8-B9DD-20D954D9288C}">
      <dgm:prSet phldrT="[Текст]" custT="1"/>
      <dgm:spPr/>
      <dgm:t>
        <a:bodyPr/>
        <a:lstStyle/>
        <a:p>
          <a:pPr algn="ctr"/>
          <a:r>
            <a:rPr lang="ru-RU" sz="1800" b="1" dirty="0" smtClean="0"/>
            <a:t>Безвозмездные поступления:</a:t>
          </a:r>
        </a:p>
        <a:p>
          <a:pPr algn="l"/>
          <a:r>
            <a:rPr lang="ru-RU" sz="1600" b="1" dirty="0" smtClean="0"/>
            <a:t>1. Безвозмездные поступления из федерального, областного бюджетов в форме дотаций, субсидий, субвенций, иных межбюджетных трансфертов</a:t>
          </a:r>
          <a:endParaRPr lang="ru-RU" sz="1600" b="1" dirty="0"/>
        </a:p>
      </dgm:t>
    </dgm:pt>
    <dgm:pt modelId="{E5C1657A-C47F-417D-AB1C-D9EAB676A555}" type="parTrans" cxnId="{85892370-36A2-4974-BA71-12C5CA2B9A0E}">
      <dgm:prSet/>
      <dgm:spPr/>
      <dgm:t>
        <a:bodyPr/>
        <a:lstStyle/>
        <a:p>
          <a:endParaRPr lang="ru-RU"/>
        </a:p>
      </dgm:t>
    </dgm:pt>
    <dgm:pt modelId="{BAAA4742-E623-43FE-A93B-C0B0DFBE9575}" type="sibTrans" cxnId="{85892370-36A2-4974-BA71-12C5CA2B9A0E}">
      <dgm:prSet/>
      <dgm:spPr/>
      <dgm:t>
        <a:bodyPr/>
        <a:lstStyle/>
        <a:p>
          <a:endParaRPr lang="ru-RU"/>
        </a:p>
      </dgm:t>
    </dgm:pt>
    <dgm:pt modelId="{42638E1C-778C-4254-B015-CC54456135E9}" type="pres">
      <dgm:prSet presAssocID="{DDB05D51-267E-4A7C-BBC6-89DBC9B34B2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B4A594-9EB1-4D5C-BEBE-0A62A5DCC73F}" type="pres">
      <dgm:prSet presAssocID="{E8A98D78-E81A-40B9-8BA0-FB67BEC66D6A}" presName="roof" presStyleLbl="dkBgShp" presStyleIdx="0" presStyleCnt="2"/>
      <dgm:spPr/>
      <dgm:t>
        <a:bodyPr/>
        <a:lstStyle/>
        <a:p>
          <a:endParaRPr lang="ru-RU"/>
        </a:p>
      </dgm:t>
    </dgm:pt>
    <dgm:pt modelId="{1BFF60A8-F3AB-413C-936E-12833E4C2CB7}" type="pres">
      <dgm:prSet presAssocID="{E8A98D78-E81A-40B9-8BA0-FB67BEC66D6A}" presName="pillars" presStyleCnt="0"/>
      <dgm:spPr/>
      <dgm:t>
        <a:bodyPr/>
        <a:lstStyle/>
        <a:p>
          <a:endParaRPr lang="ru-RU"/>
        </a:p>
      </dgm:t>
    </dgm:pt>
    <dgm:pt modelId="{D8848A01-1898-4873-9B17-50892FB97885}" type="pres">
      <dgm:prSet presAssocID="{E8A98D78-E81A-40B9-8BA0-FB67BEC66D6A}" presName="pillar1" presStyleLbl="node1" presStyleIdx="0" presStyleCnt="3" custLinFactNeighborX="319" custLinFactNeighborY="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E0DE8E-90F2-4EF0-9030-6237B18CED83}" type="pres">
      <dgm:prSet presAssocID="{B1E5F171-05DD-4ACB-B1A5-F23062E48EF4}" presName="pillarX" presStyleLbl="node1" presStyleIdx="1" presStyleCnt="3" custScaleX="106455" custScaleY="99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44A5C-6EA4-4992-8279-12E83E418618}" type="pres">
      <dgm:prSet presAssocID="{4F5A654C-99B3-48E8-B9DD-20D954D9288C}" presName="pillarX" presStyleLbl="node1" presStyleIdx="2" presStyleCnt="3" custScaleY="97191" custLinFactNeighborX="424" custLinFactNeighborY="-11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067937-FF2B-4E7A-8B55-451D8E36A187}" type="pres">
      <dgm:prSet presAssocID="{E8A98D78-E81A-40B9-8BA0-FB67BEC66D6A}" presName="base" presStyleLbl="dkBgShp" presStyleIdx="1" presStyleCnt="2" custScaleY="116716"/>
      <dgm:spPr/>
      <dgm:t>
        <a:bodyPr/>
        <a:lstStyle/>
        <a:p>
          <a:endParaRPr lang="ru-RU"/>
        </a:p>
      </dgm:t>
    </dgm:pt>
  </dgm:ptLst>
  <dgm:cxnLst>
    <dgm:cxn modelId="{7D1A70FC-9509-4FC6-A9C5-701ABF39384E}" srcId="{DDB05D51-267E-4A7C-BBC6-89DBC9B34B2B}" destId="{E8A98D78-E81A-40B9-8BA0-FB67BEC66D6A}" srcOrd="0" destOrd="0" parTransId="{2CA7DE13-DE53-4023-9FC6-C7F01D03A0DF}" sibTransId="{1CE30C49-8AC3-4701-857F-F53F4950F500}"/>
    <dgm:cxn modelId="{039B7550-543D-460A-98AE-6C9A4545A924}" type="presOf" srcId="{4F5A654C-99B3-48E8-B9DD-20D954D9288C}" destId="{1C544A5C-6EA4-4992-8279-12E83E418618}" srcOrd="0" destOrd="0" presId="urn:microsoft.com/office/officeart/2005/8/layout/hList3"/>
    <dgm:cxn modelId="{0AA50FAB-2330-4130-8430-4AE0FC27517D}" type="presOf" srcId="{EF61A0D7-2271-4450-8D35-ADABA9298D4D}" destId="{D8848A01-1898-4873-9B17-50892FB97885}" srcOrd="0" destOrd="0" presId="urn:microsoft.com/office/officeart/2005/8/layout/hList3"/>
    <dgm:cxn modelId="{A19B8A14-9266-4066-B25E-D3F8AE9F86D7}" srcId="{E8A98D78-E81A-40B9-8BA0-FB67BEC66D6A}" destId="{B1E5F171-05DD-4ACB-B1A5-F23062E48EF4}" srcOrd="1" destOrd="0" parTransId="{05032AA6-2E50-4B8E-8088-A3BF9AD13467}" sibTransId="{0950635F-1E80-4064-B154-AEE07FB73A9A}"/>
    <dgm:cxn modelId="{85892370-36A2-4974-BA71-12C5CA2B9A0E}" srcId="{E8A98D78-E81A-40B9-8BA0-FB67BEC66D6A}" destId="{4F5A654C-99B3-48E8-B9DD-20D954D9288C}" srcOrd="2" destOrd="0" parTransId="{E5C1657A-C47F-417D-AB1C-D9EAB676A555}" sibTransId="{BAAA4742-E623-43FE-A93B-C0B0DFBE9575}"/>
    <dgm:cxn modelId="{382D0C44-DCC5-4866-8522-1130CC8FD640}" srcId="{E8A98D78-E81A-40B9-8BA0-FB67BEC66D6A}" destId="{EF61A0D7-2271-4450-8D35-ADABA9298D4D}" srcOrd="0" destOrd="0" parTransId="{31322AB3-7DAA-410B-8D2C-AB288C543545}" sibTransId="{15B419C4-DC52-40E5-AD44-63884CC12468}"/>
    <dgm:cxn modelId="{A7E5B7A6-6CF4-41D4-89B3-EADA1DCA9B49}" type="presOf" srcId="{B1E5F171-05DD-4ACB-B1A5-F23062E48EF4}" destId="{B5E0DE8E-90F2-4EF0-9030-6237B18CED83}" srcOrd="0" destOrd="0" presId="urn:microsoft.com/office/officeart/2005/8/layout/hList3"/>
    <dgm:cxn modelId="{36640990-0162-47EB-990D-2634AB302C74}" type="presOf" srcId="{E8A98D78-E81A-40B9-8BA0-FB67BEC66D6A}" destId="{6DB4A594-9EB1-4D5C-BEBE-0A62A5DCC73F}" srcOrd="0" destOrd="0" presId="urn:microsoft.com/office/officeart/2005/8/layout/hList3"/>
    <dgm:cxn modelId="{CDEFB054-B653-4F0C-8397-82AAEEB16EE4}" type="presOf" srcId="{DDB05D51-267E-4A7C-BBC6-89DBC9B34B2B}" destId="{42638E1C-778C-4254-B015-CC54456135E9}" srcOrd="0" destOrd="0" presId="urn:microsoft.com/office/officeart/2005/8/layout/hList3"/>
    <dgm:cxn modelId="{6D30B910-C1AA-4EDD-8AC1-0D6EA3E3EC76}" type="presParOf" srcId="{42638E1C-778C-4254-B015-CC54456135E9}" destId="{6DB4A594-9EB1-4D5C-BEBE-0A62A5DCC73F}" srcOrd="0" destOrd="0" presId="urn:microsoft.com/office/officeart/2005/8/layout/hList3"/>
    <dgm:cxn modelId="{065BDD7A-EE1A-4F64-B52D-8CD98D43A0BF}" type="presParOf" srcId="{42638E1C-778C-4254-B015-CC54456135E9}" destId="{1BFF60A8-F3AB-413C-936E-12833E4C2CB7}" srcOrd="1" destOrd="0" presId="urn:microsoft.com/office/officeart/2005/8/layout/hList3"/>
    <dgm:cxn modelId="{D7C5EBF7-C183-4E40-A613-F817CEA2DD9B}" type="presParOf" srcId="{1BFF60A8-F3AB-413C-936E-12833E4C2CB7}" destId="{D8848A01-1898-4873-9B17-50892FB97885}" srcOrd="0" destOrd="0" presId="urn:microsoft.com/office/officeart/2005/8/layout/hList3"/>
    <dgm:cxn modelId="{3876E939-F9BD-434D-B6DE-EF6973B2307C}" type="presParOf" srcId="{1BFF60A8-F3AB-413C-936E-12833E4C2CB7}" destId="{B5E0DE8E-90F2-4EF0-9030-6237B18CED83}" srcOrd="1" destOrd="0" presId="urn:microsoft.com/office/officeart/2005/8/layout/hList3"/>
    <dgm:cxn modelId="{8C277A95-E3FC-4F01-96FB-3306AB038960}" type="presParOf" srcId="{1BFF60A8-F3AB-413C-936E-12833E4C2CB7}" destId="{1C544A5C-6EA4-4992-8279-12E83E418618}" srcOrd="2" destOrd="0" presId="urn:microsoft.com/office/officeart/2005/8/layout/hList3"/>
    <dgm:cxn modelId="{4C1762B0-BA1E-4E73-B5AB-CD2634AEB184}" type="presParOf" srcId="{42638E1C-778C-4254-B015-CC54456135E9}" destId="{99067937-FF2B-4E7A-8B55-451D8E36A18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D874A7-FB2A-4504-A5F2-D462E2252B7C}">
      <dsp:nvSpPr>
        <dsp:cNvPr id="0" name=""/>
        <dsp:cNvSpPr/>
      </dsp:nvSpPr>
      <dsp:spPr>
        <a:xfrm>
          <a:off x="0" y="60556"/>
          <a:ext cx="8183562" cy="12698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1" kern="1200" dirty="0" smtClean="0"/>
            <a:t>Обеспечение устойчивости бюджета</a:t>
          </a:r>
          <a:endParaRPr lang="ru-RU" sz="3100" i="1" kern="1200" dirty="0"/>
        </a:p>
      </dsp:txBody>
      <dsp:txXfrm>
        <a:off x="1763696" y="60556"/>
        <a:ext cx="6419865" cy="1269843"/>
      </dsp:txXfrm>
    </dsp:sp>
    <dsp:sp modelId="{EBDE273F-4DE5-43EA-B558-5E366FE0FF5D}">
      <dsp:nvSpPr>
        <dsp:cNvPr id="0" name=""/>
        <dsp:cNvSpPr/>
      </dsp:nvSpPr>
      <dsp:spPr>
        <a:xfrm>
          <a:off x="252307" y="173714"/>
          <a:ext cx="982682" cy="139095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EFCDBB1-7F84-4C60-9A9D-B2E43CE15BCE}">
      <dsp:nvSpPr>
        <dsp:cNvPr id="0" name=""/>
        <dsp:cNvSpPr/>
      </dsp:nvSpPr>
      <dsp:spPr>
        <a:xfrm>
          <a:off x="0" y="1517940"/>
          <a:ext cx="8183562" cy="12698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1" kern="1200" dirty="0" smtClean="0"/>
            <a:t>Исполнение принятых обязательств</a:t>
          </a:r>
          <a:endParaRPr lang="ru-RU" sz="3100" i="1" kern="1200" dirty="0"/>
        </a:p>
      </dsp:txBody>
      <dsp:txXfrm>
        <a:off x="1763696" y="1517940"/>
        <a:ext cx="6419865" cy="1269843"/>
      </dsp:txXfrm>
    </dsp:sp>
    <dsp:sp modelId="{E826F309-22B0-496B-AF47-B50F5651DC26}">
      <dsp:nvSpPr>
        <dsp:cNvPr id="0" name=""/>
        <dsp:cNvSpPr/>
      </dsp:nvSpPr>
      <dsp:spPr>
        <a:xfrm>
          <a:off x="181265" y="1626547"/>
          <a:ext cx="1171313" cy="116122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1D2F946-0CAD-4158-B540-95113B8E4B3D}">
      <dsp:nvSpPr>
        <dsp:cNvPr id="0" name=""/>
        <dsp:cNvSpPr/>
      </dsp:nvSpPr>
      <dsp:spPr>
        <a:xfrm>
          <a:off x="0" y="2917981"/>
          <a:ext cx="8183562" cy="12698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1" kern="1200" dirty="0" smtClean="0"/>
            <a:t>Повышение эффективности и результативности расходов</a:t>
          </a:r>
          <a:endParaRPr lang="ru-RU" sz="3100" i="1" kern="1200" dirty="0"/>
        </a:p>
      </dsp:txBody>
      <dsp:txXfrm>
        <a:off x="1763696" y="2917981"/>
        <a:ext cx="6419865" cy="1269843"/>
      </dsp:txXfrm>
    </dsp:sp>
    <dsp:sp modelId="{09DB8691-D678-4C3F-BA2A-3BF83D5E0511}">
      <dsp:nvSpPr>
        <dsp:cNvPr id="0" name=""/>
        <dsp:cNvSpPr/>
      </dsp:nvSpPr>
      <dsp:spPr>
        <a:xfrm>
          <a:off x="181265" y="3051454"/>
          <a:ext cx="1243983" cy="99649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4A594-9EB1-4D5C-BEBE-0A62A5DCC73F}">
      <dsp:nvSpPr>
        <dsp:cNvPr id="0" name=""/>
        <dsp:cNvSpPr/>
      </dsp:nvSpPr>
      <dsp:spPr>
        <a:xfrm>
          <a:off x="0" y="-15673"/>
          <a:ext cx="8229600" cy="1607355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bg2">
                  <a:lumMod val="25000"/>
                </a:schemeClr>
              </a:solidFill>
            </a:rPr>
            <a:t>Доходы бюджета состоят из  налоговых, неналоговых доходов и безвозмездных поступлений</a:t>
          </a:r>
          <a:endParaRPr lang="ru-RU" sz="32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0" y="-15673"/>
        <a:ext cx="8229600" cy="1607355"/>
      </dsp:txXfrm>
    </dsp:sp>
    <dsp:sp modelId="{D8848A01-1898-4873-9B17-50892FB97885}">
      <dsp:nvSpPr>
        <dsp:cNvPr id="0" name=""/>
        <dsp:cNvSpPr/>
      </dsp:nvSpPr>
      <dsp:spPr>
        <a:xfrm>
          <a:off x="10332" y="1623410"/>
          <a:ext cx="2684264" cy="33754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Налоговые доходы: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 Налог на доходы с физических лиц;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 Единый сельскохозяйственный налог;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3. Земельный налог;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4. Налог на имущество физ. лиц;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5. Государственная пошлина.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10332" y="1623410"/>
        <a:ext cx="2684264" cy="3375445"/>
      </dsp:txXfrm>
    </dsp:sp>
    <dsp:sp modelId="{B5E0DE8E-90F2-4EF0-9030-6237B18CED83}">
      <dsp:nvSpPr>
        <dsp:cNvPr id="0" name=""/>
        <dsp:cNvSpPr/>
      </dsp:nvSpPr>
      <dsp:spPr>
        <a:xfrm>
          <a:off x="2686033" y="1607360"/>
          <a:ext cx="2857533" cy="3344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Неналоговые доходы: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1.Доходы, получаемые в виде арендной платы;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 Доходы от продажи земельных участков;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3. Штрафы, санкции, возмещение ущерба</a:t>
          </a:r>
          <a:endParaRPr lang="ru-RU" sz="1600" b="1" kern="1200" dirty="0"/>
        </a:p>
      </dsp:txBody>
      <dsp:txXfrm>
        <a:off x="2686033" y="1607360"/>
        <a:ext cx="2857533" cy="3344087"/>
      </dsp:txXfrm>
    </dsp:sp>
    <dsp:sp modelId="{1C544A5C-6EA4-4992-8279-12E83E418618}">
      <dsp:nvSpPr>
        <dsp:cNvPr id="0" name=""/>
        <dsp:cNvSpPr/>
      </dsp:nvSpPr>
      <dsp:spPr>
        <a:xfrm>
          <a:off x="5545335" y="1598820"/>
          <a:ext cx="2684264" cy="3280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Безвозмездные поступления: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 Безвозмездные поступления из федерального, областного бюджетов в форме дотаций, субсидий, субвенций, иных межбюджетных трансфертов</a:t>
          </a:r>
          <a:endParaRPr lang="ru-RU" sz="1600" b="1" kern="1200" dirty="0"/>
        </a:p>
      </dsp:txBody>
      <dsp:txXfrm>
        <a:off x="5545335" y="1598820"/>
        <a:ext cx="2684264" cy="3280629"/>
      </dsp:txXfrm>
    </dsp:sp>
    <dsp:sp modelId="{99067937-FF2B-4E7A-8B55-451D8E36A187}">
      <dsp:nvSpPr>
        <dsp:cNvPr id="0" name=""/>
        <dsp:cNvSpPr/>
      </dsp:nvSpPr>
      <dsp:spPr>
        <a:xfrm>
          <a:off x="0" y="4935780"/>
          <a:ext cx="8229600" cy="43774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0.7875</cdr:x>
      <cdr:y>0.01108</cdr:y>
    </cdr:from>
    <cdr:to>
      <cdr:x>0.96112</cdr:x>
      <cdr:y>0.09029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07130" y="57758"/>
          <a:ext cx="1500779" cy="413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ru-RU" sz="2000" b="1" i="1" dirty="0">
              <a:latin typeface="Times New Roman" pitchFamily="18" charset="0"/>
              <a:cs typeface="Times New Roman" pitchFamily="18" charset="0"/>
            </a:rPr>
            <a:t>т</a:t>
          </a:r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ыс. руб.</a:t>
          </a:r>
          <a:endParaRPr lang="ru-RU" sz="2000" b="1" i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0.85198</cdr:x>
      <cdr:y>0</cdr:y>
    </cdr:from>
    <cdr:to>
      <cdr:x>1</cdr:x>
      <cdr:y>0.10145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400948" y="0"/>
          <a:ext cx="1285852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600" b="1" i="1" dirty="0"/>
            <a:t>т</a:t>
          </a:r>
          <a:r>
            <a:rPr lang="ru-RU" sz="1600" b="1" i="1" dirty="0" smtClean="0"/>
            <a:t>ыс. руб.</a:t>
          </a:r>
          <a:endParaRPr lang="ru-RU" sz="1600" b="1" i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CC39D-645F-4E4F-A92B-D87D55BF527E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2F44E-3C84-4815-B3E1-AD044A4D1E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402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2F44E-3C84-4815-B3E1-AD044A4D1E8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2F44E-3C84-4815-B3E1-AD044A4D1E8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57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0CBA1EB-6AEF-45F7-AB43-ABA498BC2AD4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32040" y="2204864"/>
            <a:ext cx="3995936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Constantia" pitchFamily="18" charset="0"/>
              </a:rPr>
              <a:t/>
            </a:r>
            <a:br>
              <a:rPr lang="ru-RU" sz="2000" dirty="0" smtClean="0">
                <a:latin typeface="Constantia" pitchFamily="18" charset="0"/>
              </a:rPr>
            </a:br>
            <a:r>
              <a:rPr lang="ru-RU" sz="2000" dirty="0" smtClean="0">
                <a:latin typeface="Constantia" pitchFamily="18" charset="0"/>
              </a:rPr>
              <a:t/>
            </a:r>
            <a:br>
              <a:rPr lang="ru-RU" sz="2000" dirty="0" smtClean="0">
                <a:latin typeface="Constantia" pitchFamily="18" charset="0"/>
              </a:rPr>
            </a:br>
            <a:r>
              <a:rPr lang="ru-RU" sz="2000" dirty="0" smtClean="0">
                <a:latin typeface="Constantia" pitchFamily="18" charset="0"/>
              </a:rPr>
              <a:t/>
            </a:r>
            <a:br>
              <a:rPr lang="ru-RU" sz="2000" dirty="0" smtClean="0">
                <a:latin typeface="Constantia" pitchFamily="18" charset="0"/>
              </a:rPr>
            </a:br>
            <a:r>
              <a:rPr lang="ru-RU" sz="2000" dirty="0" smtClean="0">
                <a:latin typeface="Constantia" pitchFamily="18" charset="0"/>
              </a:rPr>
              <a:t/>
            </a:r>
            <a:br>
              <a:rPr lang="ru-RU" sz="2000" dirty="0" smtClean="0">
                <a:latin typeface="Constantia" pitchFamily="18" charset="0"/>
              </a:rPr>
            </a:br>
            <a:r>
              <a:rPr lang="ru-RU" sz="2000" dirty="0" smtClean="0">
                <a:latin typeface="Constantia" pitchFamily="18" charset="0"/>
              </a:rPr>
              <a:t/>
            </a:r>
            <a:br>
              <a:rPr lang="ru-RU" sz="2000" dirty="0" smtClean="0">
                <a:latin typeface="Constantia" pitchFamily="18" charset="0"/>
              </a:rPr>
            </a:br>
            <a:r>
              <a:rPr lang="ru-RU" sz="2000" dirty="0">
                <a:latin typeface="Constantia" pitchFamily="18" charset="0"/>
              </a:rPr>
              <a:t/>
            </a:r>
            <a:br>
              <a:rPr lang="ru-RU" sz="2000" dirty="0">
                <a:latin typeface="Constantia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Constantia" pitchFamily="18" charset="0"/>
              </a:rPr>
              <a:t>Администрация Лозновского </a:t>
            </a:r>
            <a:br>
              <a:rPr lang="ru-RU" sz="2000" i="1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Constantia" pitchFamily="18" charset="0"/>
              </a:rPr>
              <a:t>сельского поселения</a:t>
            </a:r>
            <a:br>
              <a:rPr lang="ru-RU" sz="2000" i="1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Constantia" pitchFamily="18" charset="0"/>
              </a:rPr>
              <a:t>Цимлянского района</a:t>
            </a:r>
            <a: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4400" b="1" i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БЮДЖЕТ ДЛЯ ГРАЖДАН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3248" y="3717032"/>
            <a:ext cx="69127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Проект бюджета Лозновского сельского поселения Цимлянского района на 2024 год и на плановый период 2025 и 2026 годов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3862048" cy="2896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0422" y="177802"/>
            <a:ext cx="9144000" cy="864096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Расходы бюджета сельского поселения в 2023 году и в бюджете на 2023 год и на плановый период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2024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и 2025 годов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011300"/>
              </p:ext>
            </p:extLst>
          </p:nvPr>
        </p:nvGraphicFramePr>
        <p:xfrm>
          <a:off x="395536" y="1214423"/>
          <a:ext cx="8292088" cy="5268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4955"/>
                <a:gridCol w="1405439"/>
                <a:gridCol w="983808"/>
                <a:gridCol w="983808"/>
                <a:gridCol w="1054078"/>
              </a:tblGrid>
              <a:tr h="9171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Ожидаемое исполнение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2024 г.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2025 г.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2026 г.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6858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8708,9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8889,5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8657,5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9705,1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6858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294,0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317,3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328,2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200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264,0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33615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3448,5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2902,1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2558,9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1018,1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5407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8399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5407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6106,1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6430,6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4915,9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4936,0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5407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Социальное обеспечение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288,0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299,5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311,5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5407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5407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19120,5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19136,5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16841,3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16043,6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30301" y="681403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тыс.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руб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820472" cy="1080120"/>
          </a:xfrm>
        </p:spPr>
        <p:txBody>
          <a:bodyPr>
            <a:noAutofit/>
          </a:bodyPr>
          <a:lstStyle/>
          <a:p>
            <a:pPr algn="ctr"/>
            <a:r>
              <a:rPr lang="ru-RU" sz="2900" b="1" i="1" dirty="0" smtClean="0"/>
              <a:t>Динамика расходов бюджета сельского поселения за период 2022-2026 гг.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139877"/>
              </p:ext>
            </p:extLst>
          </p:nvPr>
        </p:nvGraphicFramePr>
        <p:xfrm>
          <a:off x="457200" y="1571613"/>
          <a:ext cx="8229600" cy="4752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43702" y="1214422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26579"/>
            <a:ext cx="7488832" cy="864096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2000" i="1" dirty="0"/>
              <a:t>Программная структура расходов бюджета                  на 2023-2026 гг.</a:t>
            </a:r>
            <a:endParaRPr lang="ru-RU" sz="2800" b="1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381451"/>
              </p:ext>
            </p:extLst>
          </p:nvPr>
        </p:nvGraphicFramePr>
        <p:xfrm>
          <a:off x="467544" y="1319282"/>
          <a:ext cx="8136904" cy="45951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92488"/>
                <a:gridCol w="864096"/>
                <a:gridCol w="936104"/>
                <a:gridCol w="864096"/>
                <a:gridCol w="1080120"/>
              </a:tblGrid>
              <a:tr h="579588"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Лозновского сельского поселения</a:t>
                      </a:r>
                      <a:endParaRPr lang="ru-RU" sz="1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год</a:t>
                      </a:r>
                      <a:endParaRPr kumimoji="0" lang="ru-RU" sz="14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год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год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год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3121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Развитие культуры и туризма</a:t>
                      </a:r>
                      <a:endParaRPr kumimoji="0" lang="ru-RU" sz="1200" b="1" i="1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5878,0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6430,6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4915,9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4936,0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230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sz="1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Обеспечение качественными жилищно-коммунальными услугами населения</a:t>
                      </a:r>
                      <a:endParaRPr lang="ru-RU" sz="12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2601,5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1654,0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2055,8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935,0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23031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3. Обеспечение общественного порядка и противодействие преступности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6139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</a:t>
                      </a:r>
                      <a:r>
                        <a:rPr kumimoji="0" lang="ru-RU" sz="12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Формирование современной комфортной среды</a:t>
                      </a:r>
                      <a:endParaRPr kumimoji="0" lang="ru-RU" sz="12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59426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Защита населения и территории от ЧС, обеспечение пожарной безопасности и безопасности людей на водных объектах </a:t>
                      </a:r>
                      <a:endParaRPr kumimoji="0" lang="ru-RU" sz="12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264,0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61,3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52,9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13012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Охрана окружающей среды и рациональное природопользование</a:t>
                      </a:r>
                      <a:endParaRPr kumimoji="0" lang="ru-RU" sz="12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4366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Развитие физической культуры и спорта</a:t>
                      </a:r>
                      <a:endParaRPr kumimoji="0" lang="ru-RU" sz="12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Создание условий для развития малого и среднего предпринимательства</a:t>
                      </a:r>
                      <a:endParaRPr kumimoji="0" lang="ru-RU" sz="12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Энергоэффективность</a:t>
                      </a:r>
                      <a:r>
                        <a:rPr kumimoji="0" lang="ru-RU" sz="12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развитие энергетики </a:t>
                      </a:r>
                      <a:endParaRPr kumimoji="0" lang="ru-RU" sz="12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435,0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20272" y="980728"/>
            <a:ext cx="1136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тыс.руб.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83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214446"/>
          </a:xfrm>
        </p:spPr>
        <p:txBody>
          <a:bodyPr vert="horz" lIns="0" rIns="0" bIns="0" anchor="b">
            <a:noAutofit/>
          </a:bodyPr>
          <a:lstStyle/>
          <a:p>
            <a:pPr algn="ctr"/>
            <a:r>
              <a:rPr lang="ru-RU" b="1" i="1" dirty="0" smtClean="0"/>
              <a:t>Администрация Лозновского сельского поселения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10095" y="2348880"/>
            <a:ext cx="8435280" cy="47297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СПАСИБО ЗА ВНИМАНИЕ!</a:t>
            </a:r>
          </a:p>
        </p:txBody>
      </p:sp>
      <p:pic>
        <p:nvPicPr>
          <p:cNvPr id="6" name="Содержимое 7" descr="Surovikinski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677451"/>
            <a:ext cx="4176464" cy="283150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32040" y="3939040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347311</a:t>
            </a:r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, Ростовская область, Цимлянский район, х.Лозной, </a:t>
            </a:r>
          </a:p>
          <a:p>
            <a:pPr algn="ctr"/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ул. Мира, д. 65.</a:t>
            </a:r>
          </a:p>
          <a:p>
            <a:pPr algn="ctr"/>
            <a:endParaRPr lang="ru-RU" b="1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ru-RU" b="1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тел. 8 86391 43149</a:t>
            </a:r>
          </a:p>
          <a:p>
            <a:pPr algn="ctr"/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</a:t>
            </a:r>
            <a:r>
              <a:rPr lang="en-US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mail</a:t>
            </a:r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sp41428@donpac.ru</a:t>
            </a:r>
            <a:endParaRPr lang="ru-RU" b="1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cuments\Бюджет\2022-2024\Публичные слушанья\бюджет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4887" y="2204864"/>
            <a:ext cx="3661206" cy="2304256"/>
          </a:xfrm>
          <a:prstGeom prst="rect">
            <a:avLst/>
          </a:prstGeom>
          <a:noFill/>
        </p:spPr>
      </p:pic>
      <p:sp>
        <p:nvSpPr>
          <p:cNvPr id="7" name="Овал 4"/>
          <p:cNvSpPr/>
          <p:nvPr/>
        </p:nvSpPr>
        <p:spPr>
          <a:xfrm>
            <a:off x="1547664" y="3789040"/>
            <a:ext cx="2815054" cy="2810896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1750" tIns="31750" rIns="31750" bIns="31750" numCol="1" spcCol="1270" anchor="ctr" anchorCtr="0">
            <a:noAutofit/>
          </a:bodyPr>
          <a:lstStyle/>
          <a:p>
            <a:pPr lvl="0"/>
            <a:endParaRPr kumimoji="0" lang="ru-RU" sz="2500" b="1" i="1" kern="1200" dirty="0">
              <a:ln>
                <a:noFill/>
              </a:ln>
              <a:solidFill>
                <a:schemeClr val="bg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9975" y="332656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ОСНОВЫ ФОРМИРОВАНИЯ ПРОЕКТА БЮДЖЕТА ЛОЗНОВСКОГО СЕЛЬСКОГО ПОСЕЛЕНИЯ НА 2024 год и на плановый период 2025 и 2026 годов</a:t>
            </a:r>
            <a:endParaRPr lang="ru-RU" sz="2400" b="1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70994" y="1803881"/>
            <a:ext cx="4464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/>
            <a:r>
              <a:rPr lang="ru-RU" sz="1600" dirty="0" smtClean="0"/>
              <a:t>1. Основные направления бюджетной и налоговой политики Лозновского сельского поселения на 2023-2025гг.</a:t>
            </a:r>
          </a:p>
          <a:p>
            <a:pPr marL="342900" lvl="0" indent="-342900" algn="ctr">
              <a:buAutoNum type="arabicPeriod"/>
            </a:pPr>
            <a:endParaRPr lang="ru-RU" sz="1600" dirty="0" smtClean="0"/>
          </a:p>
          <a:p>
            <a:pPr marL="342900" lvl="0" indent="-342900" algn="ctr">
              <a:buAutoNum type="arabicPeriod"/>
            </a:pPr>
            <a:endParaRPr lang="ru-RU" sz="1600" dirty="0" smtClean="0"/>
          </a:p>
          <a:p>
            <a:pPr marL="342900" lvl="0" indent="-342900" algn="ctr">
              <a:buAutoNum type="arabicPeriod"/>
            </a:pPr>
            <a:endParaRPr lang="ru-RU" sz="1600" dirty="0" smtClean="0"/>
          </a:p>
          <a:p>
            <a:pPr marL="342900" lvl="0" indent="-342900" algn="ctr">
              <a:buAutoNum type="arabicPeriod"/>
            </a:pPr>
            <a:endParaRPr lang="ru-RU" sz="1600" dirty="0" smtClean="0"/>
          </a:p>
          <a:p>
            <a:pPr marL="342900" lvl="0" indent="-342900" algn="ctr">
              <a:buAutoNum type="arabicPeriod"/>
            </a:pPr>
            <a:endParaRPr lang="ru-RU" sz="1600" dirty="0" smtClean="0"/>
          </a:p>
          <a:p>
            <a:pPr marL="342900" lvl="0" indent="-342900" algn="ctr"/>
            <a:endParaRPr lang="ru-RU" sz="1600" dirty="0" smtClean="0"/>
          </a:p>
          <a:p>
            <a:pPr lvl="0" algn="ctr"/>
            <a:r>
              <a:rPr lang="ru-RU" sz="1600" dirty="0" smtClean="0"/>
              <a:t>2. Проект бюджетного прогноза Лозновского сельского поселения на долгосрочный</a:t>
            </a:r>
          </a:p>
          <a:p>
            <a:pPr lvl="0" algn="ctr"/>
            <a:r>
              <a:rPr lang="ru-RU" sz="1600" dirty="0" smtClean="0"/>
              <a:t>период </a:t>
            </a:r>
          </a:p>
          <a:p>
            <a:pPr lvl="0" algn="ctr"/>
            <a:r>
              <a:rPr lang="ru-RU" sz="1600" dirty="0" smtClean="0"/>
              <a:t>2023-2025 гг.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43600" y="2048710"/>
            <a:ext cx="3600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dirty="0" smtClean="0"/>
              <a:t>3. Прогноз социально-экономического развития муниципального образования «Лозновское сельское поселение» на 2023-2025гг.</a:t>
            </a:r>
          </a:p>
          <a:p>
            <a:pPr lvl="0" algn="ctr"/>
            <a:endParaRPr lang="ru-RU" sz="1600" dirty="0" smtClean="0"/>
          </a:p>
          <a:p>
            <a:pPr lvl="0" algn="ctr"/>
            <a:endParaRPr lang="ru-RU" sz="1600" dirty="0" smtClean="0"/>
          </a:p>
          <a:p>
            <a:pPr lvl="0" algn="ctr"/>
            <a:endParaRPr lang="ru-RU" sz="1600" dirty="0" smtClean="0"/>
          </a:p>
          <a:p>
            <a:pPr lvl="0" algn="ctr"/>
            <a:endParaRPr lang="ru-RU" sz="1600" dirty="0" smtClean="0"/>
          </a:p>
          <a:p>
            <a:pPr lvl="0" algn="ctr"/>
            <a:endParaRPr lang="ru-RU" sz="1600" dirty="0" smtClean="0"/>
          </a:p>
          <a:p>
            <a:pPr lvl="0" algn="ctr"/>
            <a:endParaRPr lang="ru-RU" sz="1600" dirty="0" smtClean="0"/>
          </a:p>
          <a:p>
            <a:pPr lvl="0" algn="ctr"/>
            <a:r>
              <a:rPr lang="ru-RU" sz="1600" dirty="0" smtClean="0"/>
              <a:t>4.  Муниципальные программы Лозновского сельского поселения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81128"/>
            <a:ext cx="8229600" cy="14954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latin typeface="+mn-lt"/>
                <a:cs typeface="Times New Roman" pitchFamily="18" charset="0"/>
              </a:rPr>
              <a:t>Приоритетные пути реализации бюджетной </a:t>
            </a:r>
            <a:r>
              <a:rPr lang="ru-RU" sz="4000" b="1" i="1" dirty="0" smtClean="0">
                <a:latin typeface="+mn-lt"/>
                <a:cs typeface="Times New Roman" pitchFamily="18" charset="0"/>
              </a:rPr>
              <a:t>политики</a:t>
            </a:r>
            <a:endParaRPr lang="ru-RU" sz="4000" b="1" i="1" dirty="0">
              <a:latin typeface="+mn-lt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724597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001" y="1073912"/>
            <a:ext cx="8717114" cy="936104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2000" b="1" i="1" dirty="0" smtClean="0"/>
              <a:t>Основные характеристики бюджета сельского поселения на 2024 год и на плановый период </a:t>
            </a:r>
            <a:br>
              <a:rPr lang="ru-RU" sz="2000" b="1" i="1" dirty="0" smtClean="0"/>
            </a:br>
            <a:r>
              <a:rPr lang="ru-RU" sz="2000" b="1" i="1" dirty="0" smtClean="0"/>
              <a:t>2025 и 2026 годов.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endParaRPr lang="ru-RU" sz="2800" b="1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140282"/>
              </p:ext>
            </p:extLst>
          </p:nvPr>
        </p:nvGraphicFramePr>
        <p:xfrm>
          <a:off x="323528" y="1825304"/>
          <a:ext cx="8496944" cy="475687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9309"/>
                <a:gridCol w="1518382"/>
                <a:gridCol w="925563"/>
                <a:gridCol w="882034"/>
                <a:gridCol w="867646"/>
                <a:gridCol w="867646"/>
                <a:gridCol w="867646"/>
                <a:gridCol w="688718"/>
              </a:tblGrid>
              <a:tr h="1521540"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Первоначально принятый бюджет на 2023 год  от 26.12.2022г. №50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год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роста к 2023г, (%)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год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роста к 2024г, (%)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год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роста к 2025г, (%)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28175"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350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 </a:t>
                      </a:r>
                      <a:endParaRPr lang="ru-RU" sz="16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16 627,0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19136,5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115,1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16841,3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88,0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16043,6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95,3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35009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Расходы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16 627,0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19136,5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115,1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16841,3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88,0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16043,6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95,3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0552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Дефицит</a:t>
                      </a:r>
                      <a:r>
                        <a:rPr kumimoji="0" lang="ru-RU" sz="16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(-),</a:t>
                      </a:r>
                    </a:p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профицит (+)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9158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IV</a:t>
                      </a:r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Источники финансирования дефицита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04248" y="1541964"/>
            <a:ext cx="1928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тыс.руб.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ДОХОДЫ БЮДЖЕТА ПОСЕЛЕНИЯ</a:t>
            </a:r>
            <a:endParaRPr lang="ru-RU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490097"/>
              </p:ext>
            </p:extLst>
          </p:nvPr>
        </p:nvGraphicFramePr>
        <p:xfrm>
          <a:off x="457200" y="1285860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5436" cy="1643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Доходы бюджета Лозновского сельского поселения на 2023 год и на плановый период 2024 и 2025 годов</a:t>
            </a:r>
            <a:endParaRPr lang="ru-RU" sz="3200" b="1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507737"/>
              </p:ext>
            </p:extLst>
          </p:nvPr>
        </p:nvGraphicFramePr>
        <p:xfrm>
          <a:off x="539552" y="1628800"/>
          <a:ext cx="8229600" cy="493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43768" y="228599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858280" cy="1201336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/>
              <a:t>Структура налоговых доходов бюджета сельского поселения на 2023 год и на плановый период 2024 и 2025 годов</a:t>
            </a:r>
            <a:endParaRPr lang="ru-RU" sz="2800" b="1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681148"/>
              </p:ext>
            </p:extLst>
          </p:nvPr>
        </p:nvGraphicFramePr>
        <p:xfrm>
          <a:off x="357158" y="1643050"/>
          <a:ext cx="8535322" cy="5026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08912" cy="1427050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/>
              <a:t>Структура неналоговых доходов в 2023 году и в бюджете на 2024 год </a:t>
            </a:r>
            <a:br>
              <a:rPr lang="ru-RU" sz="2400" b="1" i="1" dirty="0" smtClean="0"/>
            </a:br>
            <a:r>
              <a:rPr lang="ru-RU" sz="2400" b="1" i="1" dirty="0" smtClean="0"/>
              <a:t>и на плановый период </a:t>
            </a:r>
            <a:br>
              <a:rPr lang="ru-RU" sz="2400" b="1" i="1" dirty="0" smtClean="0"/>
            </a:br>
            <a:r>
              <a:rPr lang="ru-RU" sz="2400" b="1" i="1" dirty="0" smtClean="0"/>
              <a:t>2025 и 2026 годов</a:t>
            </a:r>
            <a:endParaRPr lang="ru-RU" sz="2400" b="1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200284"/>
              </p:ext>
            </p:extLst>
          </p:nvPr>
        </p:nvGraphicFramePr>
        <p:xfrm>
          <a:off x="214282" y="1643050"/>
          <a:ext cx="8606190" cy="4882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5"/>
            <a:ext cx="8568952" cy="1280175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/>
              <a:t>Структура безвозмездных поступлений в 2023 году и в бюджете на 2024 год и на плановый период 2025 и 2026 годов</a:t>
            </a:r>
            <a:endParaRPr lang="ru-RU" sz="2400" b="1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469914"/>
              </p:ext>
            </p:extLst>
          </p:nvPr>
        </p:nvGraphicFramePr>
        <p:xfrm>
          <a:off x="142844" y="1500174"/>
          <a:ext cx="9001156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04248" y="1612831"/>
            <a:ext cx="1891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тыс.руб.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1976</TotalTime>
  <Words>709</Words>
  <Application>Microsoft Office PowerPoint</Application>
  <PresentationFormat>Экран (4:3)</PresentationFormat>
  <Paragraphs>270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      Администрация Лозновского  сельского поселения Цимлянского района БЮДЖЕТ ДЛЯ ГРАЖДАН </vt:lpstr>
      <vt:lpstr>Презентация PowerPoint</vt:lpstr>
      <vt:lpstr>Приоритетные пути реализации бюджетной политики</vt:lpstr>
      <vt:lpstr>      Основные характеристики бюджета сельского поселения на 2024 год и на плановый период  2025 и 2026 годов. </vt:lpstr>
      <vt:lpstr>ДОХОДЫ БЮДЖЕТА ПОСЕЛЕНИЯ</vt:lpstr>
      <vt:lpstr>Доходы бюджета Лозновского сельского поселения на 2023 год и на плановый период 2024 и 2025 годов</vt:lpstr>
      <vt:lpstr>Структура налоговых доходов бюджета сельского поселения на 2023 год и на плановый период 2024 и 2025 годов</vt:lpstr>
      <vt:lpstr>Структура неналоговых доходов в 2023 году и в бюджете на 2024 год  и на плановый период  2025 и 2026 годов</vt:lpstr>
      <vt:lpstr>Структура безвозмездных поступлений в 2023 году и в бюджете на 2024 год и на плановый период 2025 и 2026 годов</vt:lpstr>
      <vt:lpstr>Расходы бюджета сельского поселения в 2023 году и в бюджете на 2023 год и на плановый период  2024 и 2025 годов</vt:lpstr>
      <vt:lpstr>Динамика расходов бюджета сельского поселения за период 2022-2026 гг.</vt:lpstr>
      <vt:lpstr>      Программная структура расходов бюджета                  на 2023-2026 гг.</vt:lpstr>
      <vt:lpstr>Администрация Лозновского сельского поселения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БЮДЖЕТ ДЛЯ ГРАЖДАН  Проект бюджета Лозновского сельского поселения Цимлянского района на 2017 год и плановый период 2018 и 2019 годов</dc:title>
  <dc:creator>Админ</dc:creator>
  <cp:lastModifiedBy>HP</cp:lastModifiedBy>
  <cp:revision>221</cp:revision>
  <dcterms:created xsi:type="dcterms:W3CDTF">2016-12-25T17:14:24Z</dcterms:created>
  <dcterms:modified xsi:type="dcterms:W3CDTF">2023-12-12T11:09:48Z</dcterms:modified>
</cp:coreProperties>
</file>